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Lst>
  <p:sldSz cx="10080625" cy="7559675"/>
  <p:notesSz cx="7559675" cy="10691813"/>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8" d="100"/>
          <a:sy n="98" d="100"/>
        </p:scale>
        <p:origin x="168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504000" y="301320"/>
            <a:ext cx="9072000" cy="1261800"/>
          </a:xfrm>
          <a:prstGeom prst="rect">
            <a:avLst/>
          </a:prstGeom>
        </p:spPr>
        <p:txBody>
          <a:bodyPr lIns="0" tIns="0" rIns="0" bIns="0" anchor="ctr">
            <a:noAutofit/>
          </a:bodyPr>
          <a:lstStyle/>
          <a:p>
            <a:pPr algn="ctr"/>
            <a:endParaRPr lang="el-GR" sz="4400" b="0" strike="noStrike" spc="-1">
              <a:latin typeface="Arial"/>
            </a:endParaRPr>
          </a:p>
        </p:txBody>
      </p:sp>
      <p:sp>
        <p:nvSpPr>
          <p:cNvPr id="24" name="PlaceHolder 2"/>
          <p:cNvSpPr>
            <a:spLocks noGrp="1"/>
          </p:cNvSpPr>
          <p:nvPr>
            <p:ph type="body"/>
          </p:nvPr>
        </p:nvSpPr>
        <p:spPr>
          <a:xfrm>
            <a:off x="504000" y="1768680"/>
            <a:ext cx="9072000" cy="2090880"/>
          </a:xfrm>
          <a:prstGeom prst="rect">
            <a:avLst/>
          </a:prstGeom>
        </p:spPr>
        <p:txBody>
          <a:bodyPr lIns="0" tIns="0" rIns="0" bIns="0">
            <a:normAutofit/>
          </a:bodyPr>
          <a:lstStyle/>
          <a:p>
            <a:endParaRPr lang="el-GR" sz="3200" b="0" strike="noStrike" spc="-1">
              <a:latin typeface="Arial"/>
            </a:endParaRPr>
          </a:p>
        </p:txBody>
      </p:sp>
      <p:sp>
        <p:nvSpPr>
          <p:cNvPr id="25" name="PlaceHolder 3"/>
          <p:cNvSpPr>
            <a:spLocks noGrp="1"/>
          </p:cNvSpPr>
          <p:nvPr>
            <p:ph type="body"/>
          </p:nvPr>
        </p:nvSpPr>
        <p:spPr>
          <a:xfrm>
            <a:off x="504000" y="4058640"/>
            <a:ext cx="9072000" cy="209088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4000" y="301320"/>
            <a:ext cx="9072000" cy="1261800"/>
          </a:xfrm>
          <a:prstGeom prst="rect">
            <a:avLst/>
          </a:prstGeom>
        </p:spPr>
        <p:txBody>
          <a:bodyPr lIns="0" tIns="0" rIns="0" bIns="0" anchor="ctr">
            <a:noAutofit/>
          </a:bodyPr>
          <a:lstStyle/>
          <a:p>
            <a:pPr algn="ctr"/>
            <a:endParaRPr lang="el-GR" sz="4400" b="0" strike="noStrike" spc="-1">
              <a:latin typeface="Arial"/>
            </a:endParaRPr>
          </a:p>
        </p:txBody>
      </p:sp>
      <p:sp>
        <p:nvSpPr>
          <p:cNvPr id="27" name="PlaceHolder 2"/>
          <p:cNvSpPr>
            <a:spLocks noGrp="1"/>
          </p:cNvSpPr>
          <p:nvPr>
            <p:ph type="body"/>
          </p:nvPr>
        </p:nvSpPr>
        <p:spPr>
          <a:xfrm>
            <a:off x="504000" y="1768680"/>
            <a:ext cx="4426920" cy="2090880"/>
          </a:xfrm>
          <a:prstGeom prst="rect">
            <a:avLst/>
          </a:prstGeom>
        </p:spPr>
        <p:txBody>
          <a:bodyPr lIns="0" tIns="0" rIns="0" bIns="0">
            <a:normAutofit/>
          </a:bodyPr>
          <a:lstStyle/>
          <a:p>
            <a:endParaRPr lang="el-GR" sz="3200" b="0" strike="noStrike" spc="-1">
              <a:latin typeface="Arial"/>
            </a:endParaRPr>
          </a:p>
        </p:txBody>
      </p:sp>
      <p:sp>
        <p:nvSpPr>
          <p:cNvPr id="28" name="PlaceHolder 3"/>
          <p:cNvSpPr>
            <a:spLocks noGrp="1"/>
          </p:cNvSpPr>
          <p:nvPr>
            <p:ph type="body"/>
          </p:nvPr>
        </p:nvSpPr>
        <p:spPr>
          <a:xfrm>
            <a:off x="5152680" y="1768680"/>
            <a:ext cx="4426920" cy="2090880"/>
          </a:xfrm>
          <a:prstGeom prst="rect">
            <a:avLst/>
          </a:prstGeom>
        </p:spPr>
        <p:txBody>
          <a:bodyPr lIns="0" tIns="0" rIns="0" bIns="0">
            <a:normAutofit/>
          </a:bodyPr>
          <a:lstStyle/>
          <a:p>
            <a:endParaRPr lang="el-GR" sz="3200" b="0" strike="noStrike" spc="-1">
              <a:latin typeface="Arial"/>
            </a:endParaRPr>
          </a:p>
        </p:txBody>
      </p:sp>
      <p:sp>
        <p:nvSpPr>
          <p:cNvPr id="29" name="PlaceHolder 4"/>
          <p:cNvSpPr>
            <a:spLocks noGrp="1"/>
          </p:cNvSpPr>
          <p:nvPr>
            <p:ph type="body"/>
          </p:nvPr>
        </p:nvSpPr>
        <p:spPr>
          <a:xfrm>
            <a:off x="504000" y="4058640"/>
            <a:ext cx="4426920" cy="2090880"/>
          </a:xfrm>
          <a:prstGeom prst="rect">
            <a:avLst/>
          </a:prstGeom>
        </p:spPr>
        <p:txBody>
          <a:bodyPr lIns="0" tIns="0" rIns="0" bIns="0">
            <a:normAutofit/>
          </a:bodyPr>
          <a:lstStyle/>
          <a:p>
            <a:endParaRPr lang="el-GR" sz="3200" b="0" strike="noStrike" spc="-1">
              <a:latin typeface="Arial"/>
            </a:endParaRPr>
          </a:p>
        </p:txBody>
      </p:sp>
      <p:sp>
        <p:nvSpPr>
          <p:cNvPr id="30" name="PlaceHolder 5"/>
          <p:cNvSpPr>
            <a:spLocks noGrp="1"/>
          </p:cNvSpPr>
          <p:nvPr>
            <p:ph type="body"/>
          </p:nvPr>
        </p:nvSpPr>
        <p:spPr>
          <a:xfrm>
            <a:off x="5152680" y="4058640"/>
            <a:ext cx="4426920" cy="209088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504000" y="301320"/>
            <a:ext cx="9072000" cy="1261800"/>
          </a:xfrm>
          <a:prstGeom prst="rect">
            <a:avLst/>
          </a:prstGeom>
        </p:spPr>
        <p:txBody>
          <a:bodyPr lIns="0" tIns="0" rIns="0" bIns="0" anchor="ctr">
            <a:noAutofit/>
          </a:bodyPr>
          <a:lstStyle/>
          <a:p>
            <a:pPr algn="ctr"/>
            <a:endParaRPr lang="el-GR" sz="4400" b="0" strike="noStrike" spc="-1">
              <a:latin typeface="Arial"/>
            </a:endParaRPr>
          </a:p>
        </p:txBody>
      </p:sp>
      <p:sp>
        <p:nvSpPr>
          <p:cNvPr id="32" name="PlaceHolder 2"/>
          <p:cNvSpPr>
            <a:spLocks noGrp="1"/>
          </p:cNvSpPr>
          <p:nvPr>
            <p:ph type="body"/>
          </p:nvPr>
        </p:nvSpPr>
        <p:spPr>
          <a:xfrm>
            <a:off x="504000" y="1768680"/>
            <a:ext cx="2921040" cy="2090880"/>
          </a:xfrm>
          <a:prstGeom prst="rect">
            <a:avLst/>
          </a:prstGeom>
        </p:spPr>
        <p:txBody>
          <a:bodyPr lIns="0" tIns="0" rIns="0" bIns="0">
            <a:normAutofit/>
          </a:bodyPr>
          <a:lstStyle/>
          <a:p>
            <a:endParaRPr lang="el-GR" sz="3200" b="0" strike="noStrike" spc="-1">
              <a:latin typeface="Arial"/>
            </a:endParaRPr>
          </a:p>
        </p:txBody>
      </p:sp>
      <p:sp>
        <p:nvSpPr>
          <p:cNvPr id="33" name="PlaceHolder 3"/>
          <p:cNvSpPr>
            <a:spLocks noGrp="1"/>
          </p:cNvSpPr>
          <p:nvPr>
            <p:ph type="body"/>
          </p:nvPr>
        </p:nvSpPr>
        <p:spPr>
          <a:xfrm>
            <a:off x="3571560" y="1768680"/>
            <a:ext cx="2921040" cy="2090880"/>
          </a:xfrm>
          <a:prstGeom prst="rect">
            <a:avLst/>
          </a:prstGeom>
        </p:spPr>
        <p:txBody>
          <a:bodyPr lIns="0" tIns="0" rIns="0" bIns="0">
            <a:normAutofit/>
          </a:bodyPr>
          <a:lstStyle/>
          <a:p>
            <a:endParaRPr lang="el-GR" sz="3200" b="0" strike="noStrike" spc="-1">
              <a:latin typeface="Arial"/>
            </a:endParaRPr>
          </a:p>
        </p:txBody>
      </p:sp>
      <p:sp>
        <p:nvSpPr>
          <p:cNvPr id="34" name="PlaceHolder 4"/>
          <p:cNvSpPr>
            <a:spLocks noGrp="1"/>
          </p:cNvSpPr>
          <p:nvPr>
            <p:ph type="body"/>
          </p:nvPr>
        </p:nvSpPr>
        <p:spPr>
          <a:xfrm>
            <a:off x="6639120" y="1768680"/>
            <a:ext cx="2921040" cy="2090880"/>
          </a:xfrm>
          <a:prstGeom prst="rect">
            <a:avLst/>
          </a:prstGeom>
        </p:spPr>
        <p:txBody>
          <a:bodyPr lIns="0" tIns="0" rIns="0" bIns="0">
            <a:normAutofit/>
          </a:bodyPr>
          <a:lstStyle/>
          <a:p>
            <a:endParaRPr lang="el-GR" sz="3200" b="0" strike="noStrike" spc="-1">
              <a:latin typeface="Arial"/>
            </a:endParaRPr>
          </a:p>
        </p:txBody>
      </p:sp>
      <p:sp>
        <p:nvSpPr>
          <p:cNvPr id="35" name="PlaceHolder 5"/>
          <p:cNvSpPr>
            <a:spLocks noGrp="1"/>
          </p:cNvSpPr>
          <p:nvPr>
            <p:ph type="body"/>
          </p:nvPr>
        </p:nvSpPr>
        <p:spPr>
          <a:xfrm>
            <a:off x="504000" y="4058640"/>
            <a:ext cx="2921040" cy="2090880"/>
          </a:xfrm>
          <a:prstGeom prst="rect">
            <a:avLst/>
          </a:prstGeom>
        </p:spPr>
        <p:txBody>
          <a:bodyPr lIns="0" tIns="0" rIns="0" bIns="0">
            <a:normAutofit/>
          </a:bodyPr>
          <a:lstStyle/>
          <a:p>
            <a:endParaRPr lang="el-GR" sz="3200" b="0" strike="noStrike" spc="-1">
              <a:latin typeface="Arial"/>
            </a:endParaRPr>
          </a:p>
        </p:txBody>
      </p:sp>
      <p:sp>
        <p:nvSpPr>
          <p:cNvPr id="36" name="PlaceHolder 6"/>
          <p:cNvSpPr>
            <a:spLocks noGrp="1"/>
          </p:cNvSpPr>
          <p:nvPr>
            <p:ph type="body"/>
          </p:nvPr>
        </p:nvSpPr>
        <p:spPr>
          <a:xfrm>
            <a:off x="3571560" y="4058640"/>
            <a:ext cx="2921040" cy="2090880"/>
          </a:xfrm>
          <a:prstGeom prst="rect">
            <a:avLst/>
          </a:prstGeom>
        </p:spPr>
        <p:txBody>
          <a:bodyPr lIns="0" tIns="0" rIns="0" bIns="0">
            <a:normAutofit/>
          </a:bodyPr>
          <a:lstStyle/>
          <a:p>
            <a:endParaRPr lang="el-GR" sz="3200" b="0" strike="noStrike" spc="-1">
              <a:latin typeface="Arial"/>
            </a:endParaRPr>
          </a:p>
        </p:txBody>
      </p:sp>
      <p:sp>
        <p:nvSpPr>
          <p:cNvPr id="37" name="PlaceHolder 7"/>
          <p:cNvSpPr>
            <a:spLocks noGrp="1"/>
          </p:cNvSpPr>
          <p:nvPr>
            <p:ph type="body"/>
          </p:nvPr>
        </p:nvSpPr>
        <p:spPr>
          <a:xfrm>
            <a:off x="6639120" y="4058640"/>
            <a:ext cx="2921040" cy="209088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504000" y="301320"/>
            <a:ext cx="9072000" cy="1261800"/>
          </a:xfrm>
          <a:prstGeom prst="rect">
            <a:avLst/>
          </a:prstGeom>
        </p:spPr>
        <p:txBody>
          <a:bodyPr lIns="0" tIns="0" rIns="0" bIns="0" anchor="ctr">
            <a:noAutofit/>
          </a:bodyPr>
          <a:lstStyle/>
          <a:p>
            <a:pPr algn="ctr"/>
            <a:endParaRPr lang="el-GR" sz="4400" b="0" strike="noStrike" spc="-1">
              <a:latin typeface="Arial"/>
            </a:endParaRPr>
          </a:p>
        </p:txBody>
      </p:sp>
      <p:sp>
        <p:nvSpPr>
          <p:cNvPr id="3" name="PlaceHolder 2"/>
          <p:cNvSpPr>
            <a:spLocks noGrp="1"/>
          </p:cNvSpPr>
          <p:nvPr>
            <p:ph type="subTitle"/>
          </p:nvPr>
        </p:nvSpPr>
        <p:spPr>
          <a:xfrm>
            <a:off x="504000" y="1768680"/>
            <a:ext cx="9072000" cy="4384080"/>
          </a:xfrm>
          <a:prstGeom prst="rect">
            <a:avLst/>
          </a:prstGeom>
        </p:spPr>
        <p:txBody>
          <a:bodyPr lIns="0" tIns="0" rIns="0" bIns="0" anchor="ctr">
            <a:noAutofit/>
          </a:bodyPr>
          <a:lstStyle/>
          <a:p>
            <a:pPr algn="ctr"/>
            <a:endParaRPr lang="el-GR"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504000" y="301320"/>
            <a:ext cx="9072000" cy="1261800"/>
          </a:xfrm>
          <a:prstGeom prst="rect">
            <a:avLst/>
          </a:prstGeom>
        </p:spPr>
        <p:txBody>
          <a:bodyPr lIns="0" tIns="0" rIns="0" bIns="0" anchor="ctr">
            <a:noAutofit/>
          </a:bodyPr>
          <a:lstStyle/>
          <a:p>
            <a:pPr algn="ctr"/>
            <a:endParaRPr lang="el-GR" sz="4400" b="0" strike="noStrike" spc="-1">
              <a:latin typeface="Arial"/>
            </a:endParaRPr>
          </a:p>
        </p:txBody>
      </p:sp>
      <p:sp>
        <p:nvSpPr>
          <p:cNvPr id="5" name="PlaceHolder 2"/>
          <p:cNvSpPr>
            <a:spLocks noGrp="1"/>
          </p:cNvSpPr>
          <p:nvPr>
            <p:ph type="body"/>
          </p:nvPr>
        </p:nvSpPr>
        <p:spPr>
          <a:xfrm>
            <a:off x="504000" y="1768680"/>
            <a:ext cx="9072000" cy="438408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504000" y="301320"/>
            <a:ext cx="9072000" cy="1261800"/>
          </a:xfrm>
          <a:prstGeom prst="rect">
            <a:avLst/>
          </a:prstGeom>
        </p:spPr>
        <p:txBody>
          <a:bodyPr lIns="0" tIns="0" rIns="0" bIns="0" anchor="ctr">
            <a:noAutofit/>
          </a:bodyPr>
          <a:lstStyle/>
          <a:p>
            <a:pPr algn="ctr"/>
            <a:endParaRPr lang="el-GR" sz="4400" b="0" strike="noStrike" spc="-1">
              <a:latin typeface="Arial"/>
            </a:endParaRPr>
          </a:p>
        </p:txBody>
      </p:sp>
      <p:sp>
        <p:nvSpPr>
          <p:cNvPr id="7" name="PlaceHolder 2"/>
          <p:cNvSpPr>
            <a:spLocks noGrp="1"/>
          </p:cNvSpPr>
          <p:nvPr>
            <p:ph type="body"/>
          </p:nvPr>
        </p:nvSpPr>
        <p:spPr>
          <a:xfrm>
            <a:off x="504000" y="1768680"/>
            <a:ext cx="4426920" cy="4384080"/>
          </a:xfrm>
          <a:prstGeom prst="rect">
            <a:avLst/>
          </a:prstGeom>
        </p:spPr>
        <p:txBody>
          <a:bodyPr lIns="0" tIns="0" rIns="0" bIns="0">
            <a:normAutofit/>
          </a:bodyPr>
          <a:lstStyle/>
          <a:p>
            <a:endParaRPr lang="el-GR" sz="3200" b="0" strike="noStrike" spc="-1">
              <a:latin typeface="Arial"/>
            </a:endParaRPr>
          </a:p>
        </p:txBody>
      </p:sp>
      <p:sp>
        <p:nvSpPr>
          <p:cNvPr id="8" name="PlaceHolder 3"/>
          <p:cNvSpPr>
            <a:spLocks noGrp="1"/>
          </p:cNvSpPr>
          <p:nvPr>
            <p:ph type="body"/>
          </p:nvPr>
        </p:nvSpPr>
        <p:spPr>
          <a:xfrm>
            <a:off x="5152680" y="1768680"/>
            <a:ext cx="4426920" cy="438408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504000" y="301320"/>
            <a:ext cx="9072000" cy="1261800"/>
          </a:xfrm>
          <a:prstGeom prst="rect">
            <a:avLst/>
          </a:prstGeom>
        </p:spPr>
        <p:txBody>
          <a:bodyPr lIns="0" tIns="0" rIns="0" bIns="0" anchor="ctr">
            <a:noAutofit/>
          </a:bodyPr>
          <a:lstStyle/>
          <a:p>
            <a:pPr algn="ctr"/>
            <a:endParaRPr lang="el-GR"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504000" y="301320"/>
            <a:ext cx="9072000" cy="5850360"/>
          </a:xfrm>
          <a:prstGeom prst="rect">
            <a:avLst/>
          </a:prstGeom>
        </p:spPr>
        <p:txBody>
          <a:bodyPr lIns="0" tIns="0" rIns="0" bIns="0" anchor="ctr">
            <a:noAutofit/>
          </a:bodyPr>
          <a:lstStyle/>
          <a:p>
            <a:pPr algn="ctr"/>
            <a:endParaRPr lang="el-GR"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504000" y="301320"/>
            <a:ext cx="9072000" cy="1261800"/>
          </a:xfrm>
          <a:prstGeom prst="rect">
            <a:avLst/>
          </a:prstGeom>
        </p:spPr>
        <p:txBody>
          <a:bodyPr lIns="0" tIns="0" rIns="0" bIns="0" anchor="ctr">
            <a:noAutofit/>
          </a:bodyPr>
          <a:lstStyle/>
          <a:p>
            <a:pPr algn="ctr"/>
            <a:endParaRPr lang="el-GR" sz="4400" b="0" strike="noStrike" spc="-1">
              <a:latin typeface="Arial"/>
            </a:endParaRPr>
          </a:p>
        </p:txBody>
      </p:sp>
      <p:sp>
        <p:nvSpPr>
          <p:cNvPr id="12" name="PlaceHolder 2"/>
          <p:cNvSpPr>
            <a:spLocks noGrp="1"/>
          </p:cNvSpPr>
          <p:nvPr>
            <p:ph type="body"/>
          </p:nvPr>
        </p:nvSpPr>
        <p:spPr>
          <a:xfrm>
            <a:off x="504000" y="1768680"/>
            <a:ext cx="4426920" cy="2090880"/>
          </a:xfrm>
          <a:prstGeom prst="rect">
            <a:avLst/>
          </a:prstGeom>
        </p:spPr>
        <p:txBody>
          <a:bodyPr lIns="0" tIns="0" rIns="0" bIns="0">
            <a:normAutofit/>
          </a:bodyPr>
          <a:lstStyle/>
          <a:p>
            <a:endParaRPr lang="el-GR" sz="3200" b="0" strike="noStrike" spc="-1">
              <a:latin typeface="Arial"/>
            </a:endParaRPr>
          </a:p>
        </p:txBody>
      </p:sp>
      <p:sp>
        <p:nvSpPr>
          <p:cNvPr id="13" name="PlaceHolder 3"/>
          <p:cNvSpPr>
            <a:spLocks noGrp="1"/>
          </p:cNvSpPr>
          <p:nvPr>
            <p:ph type="body"/>
          </p:nvPr>
        </p:nvSpPr>
        <p:spPr>
          <a:xfrm>
            <a:off x="5152680" y="1768680"/>
            <a:ext cx="4426920" cy="4384080"/>
          </a:xfrm>
          <a:prstGeom prst="rect">
            <a:avLst/>
          </a:prstGeom>
        </p:spPr>
        <p:txBody>
          <a:bodyPr lIns="0" tIns="0" rIns="0" bIns="0">
            <a:normAutofit/>
          </a:bodyPr>
          <a:lstStyle/>
          <a:p>
            <a:endParaRPr lang="el-GR" sz="3200" b="0" strike="noStrike" spc="-1">
              <a:latin typeface="Arial"/>
            </a:endParaRPr>
          </a:p>
        </p:txBody>
      </p:sp>
      <p:sp>
        <p:nvSpPr>
          <p:cNvPr id="14" name="PlaceHolder 4"/>
          <p:cNvSpPr>
            <a:spLocks noGrp="1"/>
          </p:cNvSpPr>
          <p:nvPr>
            <p:ph type="body"/>
          </p:nvPr>
        </p:nvSpPr>
        <p:spPr>
          <a:xfrm>
            <a:off x="504000" y="4058640"/>
            <a:ext cx="4426920" cy="209088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504000" y="301320"/>
            <a:ext cx="9072000" cy="1261800"/>
          </a:xfrm>
          <a:prstGeom prst="rect">
            <a:avLst/>
          </a:prstGeom>
        </p:spPr>
        <p:txBody>
          <a:bodyPr lIns="0" tIns="0" rIns="0" bIns="0" anchor="ctr">
            <a:noAutofit/>
          </a:bodyPr>
          <a:lstStyle/>
          <a:p>
            <a:pPr algn="ctr"/>
            <a:endParaRPr lang="el-GR" sz="4400" b="0" strike="noStrike" spc="-1">
              <a:latin typeface="Arial"/>
            </a:endParaRPr>
          </a:p>
        </p:txBody>
      </p:sp>
      <p:sp>
        <p:nvSpPr>
          <p:cNvPr id="16" name="PlaceHolder 2"/>
          <p:cNvSpPr>
            <a:spLocks noGrp="1"/>
          </p:cNvSpPr>
          <p:nvPr>
            <p:ph type="body"/>
          </p:nvPr>
        </p:nvSpPr>
        <p:spPr>
          <a:xfrm>
            <a:off x="504000" y="1768680"/>
            <a:ext cx="4426920" cy="4384080"/>
          </a:xfrm>
          <a:prstGeom prst="rect">
            <a:avLst/>
          </a:prstGeom>
        </p:spPr>
        <p:txBody>
          <a:bodyPr lIns="0" tIns="0" rIns="0" bIns="0">
            <a:normAutofit/>
          </a:bodyPr>
          <a:lstStyle/>
          <a:p>
            <a:endParaRPr lang="el-GR" sz="3200" b="0" strike="noStrike" spc="-1">
              <a:latin typeface="Arial"/>
            </a:endParaRPr>
          </a:p>
        </p:txBody>
      </p:sp>
      <p:sp>
        <p:nvSpPr>
          <p:cNvPr id="17" name="PlaceHolder 3"/>
          <p:cNvSpPr>
            <a:spLocks noGrp="1"/>
          </p:cNvSpPr>
          <p:nvPr>
            <p:ph type="body"/>
          </p:nvPr>
        </p:nvSpPr>
        <p:spPr>
          <a:xfrm>
            <a:off x="5152680" y="1768680"/>
            <a:ext cx="4426920" cy="2090880"/>
          </a:xfrm>
          <a:prstGeom prst="rect">
            <a:avLst/>
          </a:prstGeom>
        </p:spPr>
        <p:txBody>
          <a:bodyPr lIns="0" tIns="0" rIns="0" bIns="0">
            <a:normAutofit/>
          </a:bodyPr>
          <a:lstStyle/>
          <a:p>
            <a:endParaRPr lang="el-GR" sz="3200" b="0" strike="noStrike" spc="-1">
              <a:latin typeface="Arial"/>
            </a:endParaRPr>
          </a:p>
        </p:txBody>
      </p:sp>
      <p:sp>
        <p:nvSpPr>
          <p:cNvPr id="18" name="PlaceHolder 4"/>
          <p:cNvSpPr>
            <a:spLocks noGrp="1"/>
          </p:cNvSpPr>
          <p:nvPr>
            <p:ph type="body"/>
          </p:nvPr>
        </p:nvSpPr>
        <p:spPr>
          <a:xfrm>
            <a:off x="5152680" y="4058640"/>
            <a:ext cx="4426920" cy="209088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504000" y="301320"/>
            <a:ext cx="9072000" cy="1261800"/>
          </a:xfrm>
          <a:prstGeom prst="rect">
            <a:avLst/>
          </a:prstGeom>
        </p:spPr>
        <p:txBody>
          <a:bodyPr lIns="0" tIns="0" rIns="0" bIns="0" anchor="ctr">
            <a:noAutofit/>
          </a:bodyPr>
          <a:lstStyle/>
          <a:p>
            <a:pPr algn="ctr"/>
            <a:endParaRPr lang="el-GR" sz="4400" b="0" strike="noStrike" spc="-1">
              <a:latin typeface="Arial"/>
            </a:endParaRPr>
          </a:p>
        </p:txBody>
      </p:sp>
      <p:sp>
        <p:nvSpPr>
          <p:cNvPr id="20" name="PlaceHolder 2"/>
          <p:cNvSpPr>
            <a:spLocks noGrp="1"/>
          </p:cNvSpPr>
          <p:nvPr>
            <p:ph type="body"/>
          </p:nvPr>
        </p:nvSpPr>
        <p:spPr>
          <a:xfrm>
            <a:off x="504000" y="1768680"/>
            <a:ext cx="4426920" cy="2090880"/>
          </a:xfrm>
          <a:prstGeom prst="rect">
            <a:avLst/>
          </a:prstGeom>
        </p:spPr>
        <p:txBody>
          <a:bodyPr lIns="0" tIns="0" rIns="0" bIns="0">
            <a:normAutofit/>
          </a:bodyPr>
          <a:lstStyle/>
          <a:p>
            <a:endParaRPr lang="el-GR" sz="3200" b="0" strike="noStrike" spc="-1">
              <a:latin typeface="Arial"/>
            </a:endParaRPr>
          </a:p>
        </p:txBody>
      </p:sp>
      <p:sp>
        <p:nvSpPr>
          <p:cNvPr id="21" name="PlaceHolder 3"/>
          <p:cNvSpPr>
            <a:spLocks noGrp="1"/>
          </p:cNvSpPr>
          <p:nvPr>
            <p:ph type="body"/>
          </p:nvPr>
        </p:nvSpPr>
        <p:spPr>
          <a:xfrm>
            <a:off x="5152680" y="1768680"/>
            <a:ext cx="4426920" cy="2090880"/>
          </a:xfrm>
          <a:prstGeom prst="rect">
            <a:avLst/>
          </a:prstGeom>
        </p:spPr>
        <p:txBody>
          <a:bodyPr lIns="0" tIns="0" rIns="0" bIns="0">
            <a:normAutofit/>
          </a:bodyPr>
          <a:lstStyle/>
          <a:p>
            <a:endParaRPr lang="el-GR" sz="3200" b="0" strike="noStrike" spc="-1">
              <a:latin typeface="Arial"/>
            </a:endParaRPr>
          </a:p>
        </p:txBody>
      </p:sp>
      <p:sp>
        <p:nvSpPr>
          <p:cNvPr id="22" name="PlaceHolder 4"/>
          <p:cNvSpPr>
            <a:spLocks noGrp="1"/>
          </p:cNvSpPr>
          <p:nvPr>
            <p:ph type="body"/>
          </p:nvPr>
        </p:nvSpPr>
        <p:spPr>
          <a:xfrm>
            <a:off x="504000" y="4058640"/>
            <a:ext cx="9072000" cy="209088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ceHolder 1"/>
          <p:cNvSpPr>
            <a:spLocks noGrp="1"/>
          </p:cNvSpPr>
          <p:nvPr>
            <p:ph type="title"/>
          </p:nvPr>
        </p:nvSpPr>
        <p:spPr>
          <a:xfrm>
            <a:off x="504000" y="301320"/>
            <a:ext cx="9072000" cy="1261800"/>
          </a:xfrm>
          <a:prstGeom prst="rect">
            <a:avLst/>
          </a:prstGeom>
        </p:spPr>
        <p:txBody>
          <a:bodyPr lIns="0" tIns="0" rIns="0" bIns="0" anchor="ctr">
            <a:noAutofit/>
          </a:bodyPr>
          <a:lstStyle/>
          <a:p>
            <a:pPr algn="ctr"/>
            <a:r>
              <a:rPr lang="el-GR" sz="4400" b="0" strike="noStrike" spc="-1">
                <a:latin typeface="Arial"/>
              </a:rPr>
              <a:t>Πατήστε για επεξεργασία της μορφής κειμένου του τίτλου</a:t>
            </a:r>
          </a:p>
        </p:txBody>
      </p:sp>
      <p:sp>
        <p:nvSpPr>
          <p:cNvPr id="3" name="PlaceHolder 2"/>
          <p:cNvSpPr>
            <a:spLocks noGrp="1"/>
          </p:cNvSpPr>
          <p:nvPr>
            <p:ph type="body"/>
          </p:nvPr>
        </p:nvSpPr>
        <p:spPr>
          <a:xfrm>
            <a:off x="504000" y="1768680"/>
            <a:ext cx="9072000" cy="43840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l-GR" sz="3200" b="0" strike="noStrike" spc="-1">
                <a:latin typeface="Arial"/>
              </a:rPr>
              <a:t>Πατήστε για επεξεργασία της μορφής κειμένου διάρθρωσης</a:t>
            </a:r>
          </a:p>
          <a:p>
            <a:pPr marL="864000" lvl="1" indent="-324000">
              <a:spcBef>
                <a:spcPts val="1134"/>
              </a:spcBef>
              <a:buClr>
                <a:srgbClr val="000000"/>
              </a:buClr>
              <a:buSzPct val="75000"/>
              <a:buFont typeface="Symbol" charset="2"/>
              <a:buChar char=""/>
            </a:pPr>
            <a:r>
              <a:rPr lang="el-GR" sz="2800" b="0" strike="noStrike" spc="-1">
                <a:latin typeface="Arial"/>
              </a:rPr>
              <a:t>Δεύτερο επίπεδο διάρθρωσης</a:t>
            </a:r>
          </a:p>
          <a:p>
            <a:pPr marL="1296000" lvl="2" indent="-288000">
              <a:spcBef>
                <a:spcPts val="850"/>
              </a:spcBef>
              <a:buClr>
                <a:srgbClr val="000000"/>
              </a:buClr>
              <a:buSzPct val="45000"/>
              <a:buFont typeface="Wingdings" charset="2"/>
              <a:buChar char=""/>
            </a:pPr>
            <a:r>
              <a:rPr lang="el-GR" sz="2400" b="0" strike="noStrike" spc="-1">
                <a:latin typeface="Arial"/>
              </a:rPr>
              <a:t>Τρίτο επίπεδο διάρθρωσης</a:t>
            </a:r>
          </a:p>
          <a:p>
            <a:pPr marL="1728000" lvl="3" indent="-216000">
              <a:spcBef>
                <a:spcPts val="567"/>
              </a:spcBef>
              <a:buClr>
                <a:srgbClr val="000000"/>
              </a:buClr>
              <a:buSzPct val="75000"/>
              <a:buFont typeface="Symbol" charset="2"/>
              <a:buChar char=""/>
            </a:pPr>
            <a:r>
              <a:rPr lang="el-GR" sz="2000" b="0" strike="noStrike" spc="-1">
                <a:latin typeface="Arial"/>
              </a:rPr>
              <a:t>Τέταρτο επίπεδο διάρθρωσης</a:t>
            </a:r>
          </a:p>
          <a:p>
            <a:pPr marL="2160000" lvl="4" indent="-216000">
              <a:spcBef>
                <a:spcPts val="283"/>
              </a:spcBef>
              <a:buClr>
                <a:srgbClr val="000000"/>
              </a:buClr>
              <a:buSzPct val="45000"/>
              <a:buFont typeface="Wingdings" charset="2"/>
              <a:buChar char=""/>
            </a:pPr>
            <a:r>
              <a:rPr lang="el-GR" sz="2000" b="0" strike="noStrike" spc="-1">
                <a:latin typeface="Arial"/>
              </a:rPr>
              <a:t>Πέμπτο επίπεδο διάρθρωσης</a:t>
            </a:r>
          </a:p>
          <a:p>
            <a:pPr marL="2592000" lvl="5" indent="-216000">
              <a:spcBef>
                <a:spcPts val="283"/>
              </a:spcBef>
              <a:buClr>
                <a:srgbClr val="000000"/>
              </a:buClr>
              <a:buSzPct val="45000"/>
              <a:buFont typeface="Wingdings" charset="2"/>
              <a:buChar char=""/>
            </a:pPr>
            <a:r>
              <a:rPr lang="el-GR" sz="2000" b="0" strike="noStrike" spc="-1">
                <a:latin typeface="Arial"/>
              </a:rPr>
              <a:t>Έκτο επίπεδο διάρθρωσης</a:t>
            </a:r>
          </a:p>
          <a:p>
            <a:pPr marL="3024000" lvl="6" indent="-216000">
              <a:spcBef>
                <a:spcPts val="283"/>
              </a:spcBef>
              <a:buClr>
                <a:srgbClr val="000000"/>
              </a:buClr>
              <a:buSzPct val="45000"/>
              <a:buFont typeface="Wingdings" charset="2"/>
              <a:buChar char=""/>
            </a:pPr>
            <a:r>
              <a:rPr lang="el-GR" sz="2000" b="0" strike="noStrike" spc="-1">
                <a:latin typeface="Arial"/>
              </a:rPr>
              <a:t>Έβδομο επίπεδο διάρθρωσης</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CustomShape 1"/>
          <p:cNvSpPr/>
          <p:nvPr/>
        </p:nvSpPr>
        <p:spPr>
          <a:xfrm>
            <a:off x="5472000" y="468000"/>
            <a:ext cx="3957480" cy="8557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pPr>
            <a:r>
              <a:rPr lang="el-GR" sz="1800" b="0" strike="noStrike" spc="-1">
                <a:solidFill>
                  <a:srgbClr val="000000"/>
                </a:solidFill>
                <a:latin typeface="Arial"/>
                <a:ea typeface="DejaVu Sans"/>
              </a:rPr>
              <a:t>ΕΝΔΟΣΧΟΛΙΚΗ ΕΠΙΜΟΡΦΩΣΗ</a:t>
            </a:r>
            <a:endParaRPr lang="el-GR" sz="1800" b="0" strike="noStrike" spc="-1">
              <a:latin typeface="Arial"/>
            </a:endParaRPr>
          </a:p>
          <a:p>
            <a:pPr algn="ctr">
              <a:lnSpc>
                <a:spcPct val="100000"/>
              </a:lnSpc>
            </a:pPr>
            <a:endParaRPr lang="el-GR" sz="1800" b="0" strike="noStrike" spc="-1">
              <a:latin typeface="Arial"/>
            </a:endParaRPr>
          </a:p>
          <a:p>
            <a:pPr algn="ctr">
              <a:lnSpc>
                <a:spcPct val="100000"/>
              </a:lnSpc>
            </a:pPr>
            <a:r>
              <a:rPr lang="el-GR" sz="1800" b="0" strike="noStrike" spc="-1">
                <a:solidFill>
                  <a:srgbClr val="000000"/>
                </a:solidFill>
                <a:latin typeface="Arial"/>
                <a:ea typeface="DejaVu Sans"/>
              </a:rPr>
              <a:t>ΣΧ. ΕΤΟΣ 2021-2022</a:t>
            </a:r>
            <a:endParaRPr lang="el-GR" sz="1800" b="0" strike="noStrike" spc="-1">
              <a:latin typeface="Arial"/>
            </a:endParaRPr>
          </a:p>
        </p:txBody>
      </p:sp>
      <p:sp>
        <p:nvSpPr>
          <p:cNvPr id="40" name="CustomShape 2"/>
          <p:cNvSpPr/>
          <p:nvPr/>
        </p:nvSpPr>
        <p:spPr>
          <a:xfrm>
            <a:off x="0" y="2700000"/>
            <a:ext cx="10077480" cy="1078200"/>
          </a:xfrm>
          <a:prstGeom prst="rect">
            <a:avLst/>
          </a:prstGeom>
          <a:solidFill>
            <a:srgbClr val="FFFFFF"/>
          </a:solidFill>
          <a:ln w="0">
            <a:solidFill>
              <a:srgbClr val="000000"/>
            </a:solid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pPr>
            <a:r>
              <a:rPr lang="el-GR" sz="3200" b="0" strike="noStrike" spc="-1">
                <a:solidFill>
                  <a:srgbClr val="000000"/>
                </a:solidFill>
                <a:latin typeface="Arial"/>
                <a:ea typeface="DejaVu Sans"/>
              </a:rPr>
              <a:t>Οι αλλαγές στη λειτουργία του Σχολείου </a:t>
            </a:r>
            <a:endParaRPr lang="el-GR" sz="3200" b="0" strike="noStrike" spc="-1">
              <a:latin typeface="Arial"/>
            </a:endParaRPr>
          </a:p>
          <a:p>
            <a:pPr algn="ctr">
              <a:lnSpc>
                <a:spcPct val="100000"/>
              </a:lnSpc>
            </a:pPr>
            <a:r>
              <a:rPr lang="el-GR" sz="3200" b="0" strike="noStrike" spc="-1">
                <a:solidFill>
                  <a:srgbClr val="000000"/>
                </a:solidFill>
                <a:latin typeface="Arial"/>
                <a:ea typeface="DejaVu Sans"/>
              </a:rPr>
              <a:t>σύμφωνα με τον Ν. 4823 (ΦΕΚ 136/Α/2021)</a:t>
            </a:r>
            <a:endParaRPr lang="el-GR" sz="3200" b="0" strike="noStrike" spc="-1">
              <a:latin typeface="Arial"/>
            </a:endParaRPr>
          </a:p>
        </p:txBody>
      </p:sp>
      <p:sp>
        <p:nvSpPr>
          <p:cNvPr id="41" name="CustomShape 3"/>
          <p:cNvSpPr/>
          <p:nvPr/>
        </p:nvSpPr>
        <p:spPr>
          <a:xfrm>
            <a:off x="664560" y="6326280"/>
            <a:ext cx="9417960" cy="49464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pPr>
            <a:r>
              <a:rPr lang="el-GR" sz="1200" b="0" strike="noStrike" spc="-1">
                <a:solidFill>
                  <a:srgbClr val="333333"/>
                </a:solidFill>
                <a:latin typeface="Arial"/>
                <a:ea typeface="DejaVu Sans"/>
              </a:rPr>
              <a:t>Το περιεχόμενο αυτής της παρουσίασης συνοδεύεται από Άδεια Creative Commons: </a:t>
            </a:r>
            <a:endParaRPr lang="el-GR" sz="1200" b="0" strike="noStrike" spc="-1">
              <a:latin typeface="Arial"/>
            </a:endParaRPr>
          </a:p>
          <a:p>
            <a:pPr algn="ctr">
              <a:lnSpc>
                <a:spcPct val="100000"/>
              </a:lnSpc>
            </a:pPr>
            <a:r>
              <a:rPr lang="el-GR" sz="1200" b="0" strike="noStrike" spc="-1">
                <a:solidFill>
                  <a:srgbClr val="333333"/>
                </a:solidFill>
                <a:latin typeface="Arial"/>
                <a:ea typeface="DejaVu Sans"/>
              </a:rPr>
              <a:t>Αναφορά Δημιουργού - Μη Εμπορική Χρήση - Παρόμοια Διανομή 4.0 Διεθνές</a:t>
            </a:r>
            <a:endParaRPr lang="el-GR" sz="1200" b="0" strike="noStrike" spc="-1">
              <a:latin typeface="Arial"/>
            </a:endParaRPr>
          </a:p>
        </p:txBody>
      </p:sp>
      <p:pic>
        <p:nvPicPr>
          <p:cNvPr id="42" name="Εικόνα 41"/>
          <p:cNvPicPr/>
          <p:nvPr/>
        </p:nvPicPr>
        <p:blipFill>
          <a:blip r:embed="rId2"/>
          <a:stretch/>
        </p:blipFill>
        <p:spPr>
          <a:xfrm>
            <a:off x="4680000" y="6793560"/>
            <a:ext cx="1256760" cy="435600"/>
          </a:xfrm>
          <a:prstGeom prst="rect">
            <a:avLst/>
          </a:prstGeom>
          <a:ln w="0">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CustomShape 1"/>
          <p:cNvSpPr/>
          <p:nvPr/>
        </p:nvSpPr>
        <p:spPr>
          <a:xfrm>
            <a:off x="0" y="7236000"/>
            <a:ext cx="10077480" cy="299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pPr>
            <a:r>
              <a:rPr lang="el-GR" sz="1000" b="0" strike="noStrike" spc="-1">
                <a:solidFill>
                  <a:srgbClr val="666666"/>
                </a:solidFill>
                <a:latin typeface="Arial"/>
                <a:ea typeface="DejaVu Sans"/>
              </a:rPr>
              <a:t>Δημοτικό Σχολείο Φύλλων                                               Οι αλλαγές στη λειτουργία του Σχολείου σύμφωνα με τον Ν. 4823/2021                                                    </a:t>
            </a:r>
            <a:fld id="{77205F6C-626C-424A-995D-DB8CAE94DC15}" type="slidenum">
              <a:rPr lang="el-GR" sz="1500" b="0" strike="noStrike" spc="-1">
                <a:solidFill>
                  <a:srgbClr val="666666"/>
                </a:solidFill>
                <a:latin typeface="Arial"/>
                <a:ea typeface="DejaVu Sans"/>
              </a:rPr>
              <a:t>10</a:t>
            </a:fld>
            <a:r>
              <a:rPr lang="el-GR" sz="1500" b="0" strike="noStrike" spc="-1">
                <a:solidFill>
                  <a:srgbClr val="666666"/>
                </a:solidFill>
                <a:latin typeface="Arial"/>
                <a:ea typeface="DejaVu Sans"/>
              </a:rPr>
              <a:t> / </a:t>
            </a:r>
            <a:fld id="{5BBE6AB5-6B6F-421B-8703-E1FF4701CF2C}" type="slidecount">
              <a:rPr lang="el-GR" sz="1500" b="0" strike="noStrike" spc="-1">
                <a:solidFill>
                  <a:srgbClr val="666666"/>
                </a:solidFill>
                <a:latin typeface="Arial"/>
                <a:ea typeface="DejaVu Sans"/>
              </a:rPr>
              <a:t>35</a:t>
            </a:fld>
            <a:endParaRPr lang="el-GR" sz="1500" b="0" strike="noStrike" spc="-1">
              <a:latin typeface="Arial"/>
            </a:endParaRPr>
          </a:p>
        </p:txBody>
      </p:sp>
      <p:sp>
        <p:nvSpPr>
          <p:cNvPr id="70" name="CustomShape 2"/>
          <p:cNvSpPr/>
          <p:nvPr/>
        </p:nvSpPr>
        <p:spPr>
          <a:xfrm>
            <a:off x="900000" y="1009800"/>
            <a:ext cx="8997480" cy="427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el-GR" sz="2400" b="0" strike="noStrike" spc="-1">
                <a:solidFill>
                  <a:srgbClr val="000000"/>
                </a:solidFill>
                <a:latin typeface="Arial"/>
                <a:ea typeface="DejaVu Sans"/>
              </a:rPr>
              <a:t>Άρθρο 92: Ενδοσχολικοί Συντονιστές (2) </a:t>
            </a:r>
            <a:endParaRPr lang="el-GR" sz="2400" b="0" strike="noStrike" spc="-1">
              <a:latin typeface="Arial"/>
            </a:endParaRPr>
          </a:p>
        </p:txBody>
      </p:sp>
      <p:sp>
        <p:nvSpPr>
          <p:cNvPr id="71" name="CustomShape 3"/>
          <p:cNvSpPr/>
          <p:nvPr/>
        </p:nvSpPr>
        <p:spPr>
          <a:xfrm>
            <a:off x="923760" y="2025360"/>
            <a:ext cx="8433720" cy="34941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216000" indent="-213480" algn="just">
              <a:lnSpc>
                <a:spcPct val="150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Στο πλαίσιο των καθηκόντων του, ο Ενδοσχολικός Συντονιστής συγκαλεί συναντήσεις εργασίας με εκπαιδευτικούς ομάδων ειδικοτήτων ή ομάδων τάξεων διδασκαλίας καθ’ όλη τη διάρκεια του σχολικού έτους.</a:t>
            </a:r>
            <a:endParaRPr lang="el-GR" sz="1800" b="0" strike="noStrike" spc="-1">
              <a:latin typeface="Arial"/>
            </a:endParaRPr>
          </a:p>
          <a:p>
            <a:pPr marL="216000" indent="-213480" algn="just">
              <a:lnSpc>
                <a:spcPct val="150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Οι Ενδοσχολικοί Συντονιστές ορίζονται με απόφαση του Διευθυντή. </a:t>
            </a:r>
            <a:endParaRPr lang="el-GR" sz="1800" b="0" strike="noStrike" spc="-1">
              <a:latin typeface="Arial"/>
            </a:endParaRPr>
          </a:p>
          <a:p>
            <a:pPr marL="216000" indent="-213480" algn="just">
              <a:lnSpc>
                <a:spcPct val="150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Μετά την πρώτη εφαρμογή του συστήματος αξιολόγησης, ως Ενδοσχολικοί Συντονιστές μπορούν να επιλεγούν μόνο εκπαιδευτικοί με αξιολόγηση «εξαιρετική» ή «πολύ καλή» σε όλα τα πεδία. </a:t>
            </a:r>
            <a:endParaRPr lang="el-GR" sz="1800" b="0" strike="noStrike" spc="-1">
              <a:latin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CustomShape 1"/>
          <p:cNvSpPr/>
          <p:nvPr/>
        </p:nvSpPr>
        <p:spPr>
          <a:xfrm>
            <a:off x="0" y="7236000"/>
            <a:ext cx="10077480" cy="299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pPr>
            <a:r>
              <a:rPr lang="el-GR" sz="1000" b="0" strike="noStrike" spc="-1">
                <a:solidFill>
                  <a:srgbClr val="666666"/>
                </a:solidFill>
                <a:latin typeface="Arial"/>
                <a:ea typeface="DejaVu Sans"/>
              </a:rPr>
              <a:t>Δημοτικό Σχολείο Φύλλων                                               Οι αλλαγές στη λειτουργία του Σχολείου σύμφωνα με τον Ν. 4823/2021                                                    </a:t>
            </a:r>
            <a:fld id="{178D52A5-4BA6-4BF1-A592-E493FA6790B7}" type="slidenum">
              <a:rPr lang="el-GR" sz="1500" b="0" strike="noStrike" spc="-1">
                <a:solidFill>
                  <a:srgbClr val="666666"/>
                </a:solidFill>
                <a:latin typeface="Arial"/>
                <a:ea typeface="DejaVu Sans"/>
              </a:rPr>
              <a:t>11</a:t>
            </a:fld>
            <a:r>
              <a:rPr lang="el-GR" sz="1500" b="0" strike="noStrike" spc="-1">
                <a:solidFill>
                  <a:srgbClr val="666666"/>
                </a:solidFill>
                <a:latin typeface="Arial"/>
                <a:ea typeface="DejaVu Sans"/>
              </a:rPr>
              <a:t> / </a:t>
            </a:r>
            <a:fld id="{88415ECB-265A-4F5D-8CB3-95819EE72351}" type="slidecount">
              <a:rPr lang="el-GR" sz="1500" b="0" strike="noStrike" spc="-1">
                <a:solidFill>
                  <a:srgbClr val="666666"/>
                </a:solidFill>
                <a:latin typeface="Arial"/>
                <a:ea typeface="DejaVu Sans"/>
              </a:rPr>
              <a:t>35</a:t>
            </a:fld>
            <a:endParaRPr lang="el-GR" sz="1500" b="0" strike="noStrike" spc="-1">
              <a:latin typeface="Arial"/>
            </a:endParaRPr>
          </a:p>
        </p:txBody>
      </p:sp>
      <p:sp>
        <p:nvSpPr>
          <p:cNvPr id="73" name="CustomShape 2"/>
          <p:cNvSpPr/>
          <p:nvPr/>
        </p:nvSpPr>
        <p:spPr>
          <a:xfrm>
            <a:off x="900000" y="1009800"/>
            <a:ext cx="8997480" cy="427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el-GR" sz="2400" b="0" strike="noStrike" spc="-1">
                <a:solidFill>
                  <a:srgbClr val="000000"/>
                </a:solidFill>
                <a:latin typeface="Arial"/>
                <a:ea typeface="DejaVu Sans"/>
              </a:rPr>
              <a:t>Άρθρο 92: Ενδοσχολικοί Συντονιστές (3) </a:t>
            </a:r>
            <a:endParaRPr lang="el-GR" sz="2400" b="0" strike="noStrike" spc="-1">
              <a:latin typeface="Arial"/>
            </a:endParaRPr>
          </a:p>
        </p:txBody>
      </p:sp>
      <p:sp>
        <p:nvSpPr>
          <p:cNvPr id="74" name="CustomShape 3"/>
          <p:cNvSpPr/>
          <p:nvPr/>
        </p:nvSpPr>
        <p:spPr>
          <a:xfrm>
            <a:off x="923760" y="2025360"/>
            <a:ext cx="8433720" cy="31341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216000" indent="-213480" algn="just">
              <a:lnSpc>
                <a:spcPct val="150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Η θητεία ενός εκπαιδευτικού ως Ενδοσχολικού Συντονιστή (Συντονιστή Τάξης ή Γνωστικού Πεδίου) συνεκτιμάται κατά την ατομική αξιολόγησή του, καθώς και για την επιλογή του ως στελέχους εκπαίδευσης. </a:t>
            </a:r>
            <a:endParaRPr lang="el-GR" sz="1800" b="0" strike="noStrike" spc="-1">
              <a:latin typeface="Arial"/>
            </a:endParaRPr>
          </a:p>
          <a:p>
            <a:pPr marL="216000" indent="-213480" algn="just">
              <a:lnSpc>
                <a:spcPct val="150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Με απόφαση του Υπουργού Παιδείας και Θρησκευμάτων, καθορίζονται τα προσόντα και τα κριτήρια ορισμού, η διάρκεια της θητείας, ο αριθμός των Ενδοσχολικών Συντονιστών ανάλογα με το μέγεθος και τη δυναμικότητα της κάθε σχολικής μονάδας. </a:t>
            </a:r>
            <a:endParaRPr lang="el-GR" sz="1800" b="0" strike="noStrike" spc="-1">
              <a:latin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CustomShape 1"/>
          <p:cNvSpPr/>
          <p:nvPr/>
        </p:nvSpPr>
        <p:spPr>
          <a:xfrm>
            <a:off x="0" y="7236000"/>
            <a:ext cx="10077480" cy="299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pPr>
            <a:r>
              <a:rPr lang="el-GR" sz="1000" b="0" strike="noStrike" spc="-1">
                <a:solidFill>
                  <a:srgbClr val="666666"/>
                </a:solidFill>
                <a:latin typeface="Arial"/>
                <a:ea typeface="DejaVu Sans"/>
              </a:rPr>
              <a:t>Δημοτικό Σχολείο Φύλλων                                               Οι αλλαγές στη λειτουργία του Σχολείου σύμφωνα με τον Ν. 4823/2021                                                    </a:t>
            </a:r>
            <a:fld id="{F7706D95-3C2D-4C37-9A88-C37226DA3BED}" type="slidenum">
              <a:rPr lang="el-GR" sz="1500" b="0" strike="noStrike" spc="-1">
                <a:solidFill>
                  <a:srgbClr val="666666"/>
                </a:solidFill>
                <a:latin typeface="Arial"/>
                <a:ea typeface="DejaVu Sans"/>
              </a:rPr>
              <a:t>12</a:t>
            </a:fld>
            <a:r>
              <a:rPr lang="el-GR" sz="1500" b="0" strike="noStrike" spc="-1">
                <a:solidFill>
                  <a:srgbClr val="666666"/>
                </a:solidFill>
                <a:latin typeface="Arial"/>
                <a:ea typeface="DejaVu Sans"/>
              </a:rPr>
              <a:t> / </a:t>
            </a:r>
            <a:fld id="{F3193B01-CC86-41ED-A678-2C25B96429BB}" type="slidecount">
              <a:rPr lang="el-GR" sz="1500" b="0" strike="noStrike" spc="-1">
                <a:solidFill>
                  <a:srgbClr val="666666"/>
                </a:solidFill>
                <a:latin typeface="Arial"/>
                <a:ea typeface="DejaVu Sans"/>
              </a:rPr>
              <a:t>35</a:t>
            </a:fld>
            <a:endParaRPr lang="el-GR" sz="1500" b="0" strike="noStrike" spc="-1">
              <a:latin typeface="Arial"/>
            </a:endParaRPr>
          </a:p>
        </p:txBody>
      </p:sp>
      <p:sp>
        <p:nvSpPr>
          <p:cNvPr id="76" name="CustomShape 2"/>
          <p:cNvSpPr/>
          <p:nvPr/>
        </p:nvSpPr>
        <p:spPr>
          <a:xfrm>
            <a:off x="900000" y="1009800"/>
            <a:ext cx="8997480" cy="427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el-GR" sz="2400" b="0" strike="noStrike" spc="-1">
                <a:solidFill>
                  <a:srgbClr val="000000"/>
                </a:solidFill>
                <a:latin typeface="Arial"/>
                <a:ea typeface="DejaVu Sans"/>
              </a:rPr>
              <a:t>Άρθρο 93: Παιδαγωγικός σύμβουλος – μέντορας (1)</a:t>
            </a:r>
            <a:endParaRPr lang="el-GR" sz="2400" b="0" strike="noStrike" spc="-1">
              <a:latin typeface="Arial"/>
            </a:endParaRPr>
          </a:p>
        </p:txBody>
      </p:sp>
      <p:sp>
        <p:nvSpPr>
          <p:cNvPr id="77" name="CustomShape 3"/>
          <p:cNvSpPr/>
          <p:nvPr/>
        </p:nvSpPr>
        <p:spPr>
          <a:xfrm>
            <a:off x="923760" y="2097360"/>
            <a:ext cx="8433720" cy="3517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216000" indent="-213480" algn="just">
              <a:lnSpc>
                <a:spcPct val="150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Για την καθοδήγηση και την υποστήριξη της ένταξης στη σχολική μονάδα νεοδιοριζόμενου ή πρόσφατα τοποθετημένου στη σχολική μονάδα μόνιμου ή αναπληρωτή ή ωρομίσθιου εκπαιδευτικού με προϋπηρεσία έως πέντε (5) έτη, ορίζεται από τον Διευθυντή του σχολείου ο παιδαγωγικός σύμβουλός - μέντοράς του. </a:t>
            </a:r>
            <a:endParaRPr lang="el-GR" sz="1800" b="0" strike="noStrike" spc="-1">
              <a:latin typeface="Arial"/>
            </a:endParaRPr>
          </a:p>
          <a:p>
            <a:pPr marL="216000" indent="-213480" algn="just">
              <a:lnSpc>
                <a:spcPct val="150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Μετά από την πρώτη εφαρμογή του συστήματος αξιολόγησης, παιδαγωγικοί σύμβουλοι - μέντορες μπορούν να επιλεγούν μόνο εκπαιδευτικοί με αξιολόγηση «εξαιρετική» ή «πολύ καλή» σε όλα τα πεδία. </a:t>
            </a:r>
            <a:endParaRPr lang="el-GR" sz="1800" b="0" strike="noStrike" spc="-1">
              <a:latin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 name="CustomShape 1"/>
          <p:cNvSpPr/>
          <p:nvPr/>
        </p:nvSpPr>
        <p:spPr>
          <a:xfrm>
            <a:off x="0" y="7236000"/>
            <a:ext cx="10077480" cy="299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pPr>
            <a:r>
              <a:rPr lang="el-GR" sz="1000" b="0" strike="noStrike" spc="-1">
                <a:solidFill>
                  <a:srgbClr val="666666"/>
                </a:solidFill>
                <a:latin typeface="Arial"/>
                <a:ea typeface="DejaVu Sans"/>
              </a:rPr>
              <a:t>Δημοτικό Σχολείο Φύλλων                                               Οι αλλαγές στη λειτουργία του Σχολείου σύμφωνα με τον Ν. 4823/2021                                                    </a:t>
            </a:r>
            <a:fld id="{4BA8E2CF-1F9C-4964-8B22-1589F76788EF}" type="slidenum">
              <a:rPr lang="el-GR" sz="1500" b="0" strike="noStrike" spc="-1">
                <a:solidFill>
                  <a:srgbClr val="666666"/>
                </a:solidFill>
                <a:latin typeface="Arial"/>
                <a:ea typeface="DejaVu Sans"/>
              </a:rPr>
              <a:t>13</a:t>
            </a:fld>
            <a:r>
              <a:rPr lang="el-GR" sz="1500" b="0" strike="noStrike" spc="-1">
                <a:solidFill>
                  <a:srgbClr val="666666"/>
                </a:solidFill>
                <a:latin typeface="Arial"/>
                <a:ea typeface="DejaVu Sans"/>
              </a:rPr>
              <a:t> / </a:t>
            </a:r>
            <a:fld id="{87972D08-23DC-41D6-B3DA-B9AF9B00FAD6}" type="slidecount">
              <a:rPr lang="el-GR" sz="1500" b="0" strike="noStrike" spc="-1">
                <a:solidFill>
                  <a:srgbClr val="666666"/>
                </a:solidFill>
                <a:latin typeface="Arial"/>
                <a:ea typeface="DejaVu Sans"/>
              </a:rPr>
              <a:t>35</a:t>
            </a:fld>
            <a:endParaRPr lang="el-GR" sz="1500" b="0" strike="noStrike" spc="-1">
              <a:latin typeface="Arial"/>
            </a:endParaRPr>
          </a:p>
        </p:txBody>
      </p:sp>
      <p:sp>
        <p:nvSpPr>
          <p:cNvPr id="79" name="CustomShape 2"/>
          <p:cNvSpPr/>
          <p:nvPr/>
        </p:nvSpPr>
        <p:spPr>
          <a:xfrm>
            <a:off x="900000" y="1009800"/>
            <a:ext cx="8997480" cy="427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el-GR" sz="2400" b="0" strike="noStrike" spc="-1">
                <a:solidFill>
                  <a:srgbClr val="000000"/>
                </a:solidFill>
                <a:latin typeface="Arial"/>
                <a:ea typeface="DejaVu Sans"/>
              </a:rPr>
              <a:t>Άρθρο 93: Παιδαγωγικός σύμβουλος – μέντορας (2)</a:t>
            </a:r>
            <a:endParaRPr lang="el-GR" sz="2400" b="0" strike="noStrike" spc="-1">
              <a:latin typeface="Arial"/>
            </a:endParaRPr>
          </a:p>
        </p:txBody>
      </p:sp>
      <p:sp>
        <p:nvSpPr>
          <p:cNvPr id="80" name="CustomShape 3"/>
          <p:cNvSpPr/>
          <p:nvPr/>
        </p:nvSpPr>
        <p:spPr>
          <a:xfrm>
            <a:off x="923760" y="2097360"/>
            <a:ext cx="8433720" cy="4261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216000" indent="-213480" algn="just">
              <a:lnSpc>
                <a:spcPct val="150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Η θητεία ενός εκπαιδευτικού ως παιδαγωγικού συμβούλου - μέντορα συνεκτιμάται κατά την ατομική αξιολόγησή του, καθώς και κατά την επιλογή του ως στελέχους εκπαίδευσης. </a:t>
            </a:r>
            <a:endParaRPr lang="el-GR" sz="1800" b="0" strike="noStrike" spc="-1">
              <a:latin typeface="Arial"/>
            </a:endParaRPr>
          </a:p>
          <a:p>
            <a:pPr marL="216000" indent="-213480" algn="just">
              <a:lnSpc>
                <a:spcPct val="150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Με απόφαση του Υπουργού Παιδείας και Θρησκευμάτων καθορίζονται τα προσόντα και τα κριτήρια ορισμού, οι αρμοδιότητες, η διάρκεια της θητείας και ο αριθμός των παιδαγωγικών συμβούλων - μεντόρων, ανάλογα με το μέγεθος της κάθε σχολικής μονάδας. </a:t>
            </a:r>
            <a:endParaRPr lang="el-GR" sz="1800" b="0" strike="noStrike" spc="-1">
              <a:latin typeface="Arial"/>
            </a:endParaRPr>
          </a:p>
          <a:p>
            <a:pPr marL="216000" indent="-213480" algn="just">
              <a:lnSpc>
                <a:spcPct val="150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Ο παιδαγωγικός σύμβουλος – μέντορας μπορεί να είναι παράλληλα και Ενδοσχολικός Συντονιστής. </a:t>
            </a:r>
            <a:endParaRPr lang="el-GR" sz="1800" b="0" strike="noStrike" spc="-1">
              <a:latin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CustomShape 1"/>
          <p:cNvSpPr/>
          <p:nvPr/>
        </p:nvSpPr>
        <p:spPr>
          <a:xfrm>
            <a:off x="0" y="7236000"/>
            <a:ext cx="10077480" cy="299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pPr>
            <a:r>
              <a:rPr lang="el-GR" sz="1000" b="0" strike="noStrike" spc="-1">
                <a:solidFill>
                  <a:srgbClr val="666666"/>
                </a:solidFill>
                <a:latin typeface="Arial"/>
                <a:ea typeface="DejaVu Sans"/>
              </a:rPr>
              <a:t>Δημοτικό Σχολείο Φύλλων                                               Οι αλλαγές στη λειτουργία του Σχολείου σύμφωνα με τον Ν. 4823/2021                                                    </a:t>
            </a:r>
            <a:fld id="{A53F1914-94B9-48EF-BFD1-986514504DF8}" type="slidenum">
              <a:rPr lang="el-GR" sz="1500" b="0" strike="noStrike" spc="-1">
                <a:solidFill>
                  <a:srgbClr val="666666"/>
                </a:solidFill>
                <a:latin typeface="Arial"/>
                <a:ea typeface="DejaVu Sans"/>
              </a:rPr>
              <a:t>14</a:t>
            </a:fld>
            <a:r>
              <a:rPr lang="el-GR" sz="1500" b="0" strike="noStrike" spc="-1">
                <a:solidFill>
                  <a:srgbClr val="666666"/>
                </a:solidFill>
                <a:latin typeface="Arial"/>
                <a:ea typeface="DejaVu Sans"/>
              </a:rPr>
              <a:t> / </a:t>
            </a:r>
            <a:fld id="{D5E5063A-A236-4C20-8A34-5BA14B7303E6}" type="slidecount">
              <a:rPr lang="el-GR" sz="1500" b="0" strike="noStrike" spc="-1">
                <a:solidFill>
                  <a:srgbClr val="666666"/>
                </a:solidFill>
                <a:latin typeface="Arial"/>
                <a:ea typeface="DejaVu Sans"/>
              </a:rPr>
              <a:t>35</a:t>
            </a:fld>
            <a:endParaRPr lang="el-GR" sz="1500" b="0" strike="noStrike" spc="-1">
              <a:latin typeface="Arial"/>
            </a:endParaRPr>
          </a:p>
        </p:txBody>
      </p:sp>
      <p:sp>
        <p:nvSpPr>
          <p:cNvPr id="82" name="CustomShape 2"/>
          <p:cNvSpPr/>
          <p:nvPr/>
        </p:nvSpPr>
        <p:spPr>
          <a:xfrm>
            <a:off x="900000" y="1009800"/>
            <a:ext cx="8997480" cy="427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el-GR" sz="2400" b="0" strike="noStrike" spc="-1">
                <a:solidFill>
                  <a:srgbClr val="000000"/>
                </a:solidFill>
                <a:latin typeface="Arial"/>
                <a:ea typeface="DejaVu Sans"/>
              </a:rPr>
              <a:t>Άρθρο 95: Ενδοσχολική επιμόρφωση</a:t>
            </a:r>
            <a:endParaRPr lang="el-GR" sz="2400" b="0" strike="noStrike" spc="-1">
              <a:latin typeface="Arial"/>
            </a:endParaRPr>
          </a:p>
        </p:txBody>
      </p:sp>
      <p:sp>
        <p:nvSpPr>
          <p:cNvPr id="83" name="CustomShape 3"/>
          <p:cNvSpPr/>
          <p:nvPr/>
        </p:nvSpPr>
        <p:spPr>
          <a:xfrm>
            <a:off x="923760" y="2097360"/>
            <a:ext cx="8433720" cy="34941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216000" indent="-213480" algn="just">
              <a:lnSpc>
                <a:spcPct val="150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Με απόφαση του Διευθυντή πραγματοποιούνται, σε επίπεδο σχολικής μονάδας, επιμορφωτικά σεμινάρια, συνολικής διάρκειας τουλάχιστον δεκαπέντε (15) ωρών ανά σχολικό έτος.</a:t>
            </a:r>
            <a:endParaRPr lang="el-GR" sz="1800" b="0" strike="noStrike" spc="-1">
              <a:latin typeface="Arial"/>
            </a:endParaRPr>
          </a:p>
          <a:p>
            <a:pPr marL="216000" indent="-213480" algn="just">
              <a:lnSpc>
                <a:spcPct val="150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Με απόφαση του Διευθυντή καθορίζεται η θεματολογία των επιμορφωτικών σεμιναρίων με βάση ιδίως: α) τις ανάγκες της σχολικής μονάδας, β) τον φορέα υλοποίησης της επιμόρφωσης.</a:t>
            </a:r>
            <a:endParaRPr lang="el-GR" sz="1800" b="0" strike="noStrike" spc="-1">
              <a:latin typeface="Arial"/>
            </a:endParaRPr>
          </a:p>
          <a:p>
            <a:pPr marL="216000" indent="-213480" algn="just">
              <a:lnSpc>
                <a:spcPct val="150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Τα επιμορφωτικά σεμινάρια διενεργούνται εκτός του διδακτικού ωραρίου. </a:t>
            </a:r>
            <a:endParaRPr lang="el-GR" sz="1800" b="0" strike="noStrike" spc="-1">
              <a:latin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CustomShape 1"/>
          <p:cNvSpPr/>
          <p:nvPr/>
        </p:nvSpPr>
        <p:spPr>
          <a:xfrm>
            <a:off x="0" y="7236000"/>
            <a:ext cx="10077480" cy="299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pPr>
            <a:r>
              <a:rPr lang="el-GR" sz="1000" b="0" strike="noStrike" spc="-1">
                <a:solidFill>
                  <a:srgbClr val="666666"/>
                </a:solidFill>
                <a:latin typeface="Arial"/>
                <a:ea typeface="DejaVu Sans"/>
              </a:rPr>
              <a:t>Δημοτικό Σχολείο Φύλλων                                               Οι αλλαγές στη λειτουργία του Σχολείου σύμφωνα με τον Ν. 4823/2021                                                    </a:t>
            </a:r>
            <a:fld id="{38FA5B4D-7E16-47D7-B57E-0E66D7BB6806}" type="slidenum">
              <a:rPr lang="el-GR" sz="1500" b="0" strike="noStrike" spc="-1">
                <a:solidFill>
                  <a:srgbClr val="666666"/>
                </a:solidFill>
                <a:latin typeface="Arial"/>
                <a:ea typeface="DejaVu Sans"/>
              </a:rPr>
              <a:t>15</a:t>
            </a:fld>
            <a:r>
              <a:rPr lang="el-GR" sz="1500" b="0" strike="noStrike" spc="-1">
                <a:solidFill>
                  <a:srgbClr val="666666"/>
                </a:solidFill>
                <a:latin typeface="Arial"/>
                <a:ea typeface="DejaVu Sans"/>
              </a:rPr>
              <a:t> / </a:t>
            </a:r>
            <a:fld id="{CDAE8848-79F2-43F5-9452-26158F2B6C2A}" type="slidecount">
              <a:rPr lang="el-GR" sz="1500" b="0" strike="noStrike" spc="-1">
                <a:solidFill>
                  <a:srgbClr val="666666"/>
                </a:solidFill>
                <a:latin typeface="Arial"/>
                <a:ea typeface="DejaVu Sans"/>
              </a:rPr>
              <a:t>35</a:t>
            </a:fld>
            <a:endParaRPr lang="el-GR" sz="1500" b="0" strike="noStrike" spc="-1">
              <a:latin typeface="Arial"/>
            </a:endParaRPr>
          </a:p>
        </p:txBody>
      </p:sp>
      <p:sp>
        <p:nvSpPr>
          <p:cNvPr id="85" name="CustomShape 2"/>
          <p:cNvSpPr/>
          <p:nvPr/>
        </p:nvSpPr>
        <p:spPr>
          <a:xfrm>
            <a:off x="900000" y="1009800"/>
            <a:ext cx="8997480" cy="767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el-GR" sz="2400" b="0" strike="noStrike" spc="-1">
                <a:solidFill>
                  <a:srgbClr val="000000"/>
                </a:solidFill>
                <a:latin typeface="Arial"/>
                <a:ea typeface="DejaVu Sans"/>
              </a:rPr>
              <a:t>Άρθρο 96: Συμμετοχή εκπαιδευτικών στην ενδοσχολική επιμόρφωση</a:t>
            </a:r>
            <a:endParaRPr lang="el-GR" sz="2400" b="0" strike="noStrike" spc="-1">
              <a:latin typeface="Arial"/>
            </a:endParaRPr>
          </a:p>
        </p:txBody>
      </p:sp>
      <p:sp>
        <p:nvSpPr>
          <p:cNvPr id="86" name="CustomShape 3"/>
          <p:cNvSpPr/>
          <p:nvPr/>
        </p:nvSpPr>
        <p:spPr>
          <a:xfrm>
            <a:off x="923760" y="2097360"/>
            <a:ext cx="8433720" cy="3517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216000" indent="-213480" algn="just">
              <a:lnSpc>
                <a:spcPct val="150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Η συμμετοχή των εκπαιδευτικών στα επιμορφωτικά σεμινάρια της παρ. 1 του άρθρου 95 είναι προαιρετική και συνεκτιμάται κατά την ατομική αξιολόγησή τους. </a:t>
            </a:r>
            <a:endParaRPr lang="el-GR" sz="1800" b="0" strike="noStrike" spc="-1">
              <a:latin typeface="Arial"/>
            </a:endParaRPr>
          </a:p>
          <a:p>
            <a:pPr marL="216000" indent="-213480" algn="just">
              <a:lnSpc>
                <a:spcPct val="150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Μετά την ολοκλήρωση κάθε επιμορφωτικού σεμιναρίου, ο Διευθυντής αναλαμβάνει να χορηγήσει στους εκπαιδευτικούς έντυπη ή ηλεκτρονική βεβαίωση παρακολούθησης του επιμορφωτικού σεμιναρίου και καταχωρίζει την τελευταία στον ατομικό ηλεκτρονικό υπηρεσιακό φάκελο του εκπαιδευτικού του άρθρου 72.</a:t>
            </a:r>
            <a:endParaRPr lang="el-GR" sz="1800" b="0" strike="noStrike" spc="-1">
              <a:latin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CustomShape 1"/>
          <p:cNvSpPr/>
          <p:nvPr/>
        </p:nvSpPr>
        <p:spPr>
          <a:xfrm>
            <a:off x="0" y="7236000"/>
            <a:ext cx="10077480" cy="299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pPr>
            <a:r>
              <a:rPr lang="el-GR" sz="1000" b="0" strike="noStrike" spc="-1">
                <a:solidFill>
                  <a:srgbClr val="666666"/>
                </a:solidFill>
                <a:latin typeface="Arial"/>
                <a:ea typeface="DejaVu Sans"/>
              </a:rPr>
              <a:t>Δημοτικό Σχολείο Φύλλων                                               Οι αλλαγές στη λειτουργία του Σχολείου σύμφωνα με τον Ν. 4823/2021                                                    </a:t>
            </a:r>
            <a:fld id="{DC43C64D-12D7-4A24-9617-3722B5C7CC09}" type="slidenum">
              <a:rPr lang="el-GR" sz="1500" b="0" strike="noStrike" spc="-1">
                <a:solidFill>
                  <a:srgbClr val="666666"/>
                </a:solidFill>
                <a:latin typeface="Arial"/>
                <a:ea typeface="DejaVu Sans"/>
              </a:rPr>
              <a:t>16</a:t>
            </a:fld>
            <a:r>
              <a:rPr lang="el-GR" sz="1500" b="0" strike="noStrike" spc="-1">
                <a:solidFill>
                  <a:srgbClr val="666666"/>
                </a:solidFill>
                <a:latin typeface="Arial"/>
                <a:ea typeface="DejaVu Sans"/>
              </a:rPr>
              <a:t> / </a:t>
            </a:r>
            <a:fld id="{BFBEA94F-9992-43B3-B13A-9F37A95341E9}" type="slidecount">
              <a:rPr lang="el-GR" sz="1500" b="0" strike="noStrike" spc="-1">
                <a:solidFill>
                  <a:srgbClr val="666666"/>
                </a:solidFill>
                <a:latin typeface="Arial"/>
                <a:ea typeface="DejaVu Sans"/>
              </a:rPr>
              <a:t>35</a:t>
            </a:fld>
            <a:endParaRPr lang="el-GR" sz="1500" b="0" strike="noStrike" spc="-1">
              <a:latin typeface="Arial"/>
            </a:endParaRPr>
          </a:p>
        </p:txBody>
      </p:sp>
      <p:sp>
        <p:nvSpPr>
          <p:cNvPr id="88" name="CustomShape 2"/>
          <p:cNvSpPr/>
          <p:nvPr/>
        </p:nvSpPr>
        <p:spPr>
          <a:xfrm>
            <a:off x="900000" y="1009800"/>
            <a:ext cx="8997480" cy="767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el-GR" sz="2400" b="0" strike="noStrike" spc="-1">
                <a:solidFill>
                  <a:srgbClr val="000000"/>
                </a:solidFill>
                <a:latin typeface="Arial"/>
                <a:ea typeface="DejaVu Sans"/>
              </a:rPr>
              <a:t>Άρθρο 97: Υπαλλακτικός τρόπος άσκησης των αρμοδιοτήτων των άρθρων 47 και 47Α του ν. 4547/2018 από τον Διευθυντή (1)</a:t>
            </a:r>
            <a:endParaRPr lang="el-GR" sz="2400" b="0" strike="noStrike" spc="-1">
              <a:latin typeface="Arial"/>
            </a:endParaRPr>
          </a:p>
        </p:txBody>
      </p:sp>
      <p:sp>
        <p:nvSpPr>
          <p:cNvPr id="89" name="CustomShape 3"/>
          <p:cNvSpPr/>
          <p:nvPr/>
        </p:nvSpPr>
        <p:spPr>
          <a:xfrm>
            <a:off x="923760" y="1845360"/>
            <a:ext cx="8433720" cy="51732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just">
              <a:lnSpc>
                <a:spcPct val="150000"/>
              </a:lnSpc>
              <a:spcAft>
                <a:spcPts val="2835"/>
              </a:spcAft>
            </a:pPr>
            <a:r>
              <a:rPr lang="el-GR" sz="1300" b="0" i="1" strike="noStrike" spc="-1">
                <a:solidFill>
                  <a:srgbClr val="000000"/>
                </a:solidFill>
                <a:latin typeface="Arial"/>
                <a:ea typeface="DejaVu Sans"/>
              </a:rPr>
              <a:t>(Το άρθρο 47 του Ν.4547/2018 αναφέρεται στις υποχρεώσεις του Συλλόγου Διδασκόντων σχετικά με τον προγραμματισμό και την αποτίμηση του εκπαιδευτικού έργου των σχολικών μονάδων. Άρθρο 47Α δεν εμφανίζεται.)</a:t>
            </a:r>
            <a:r>
              <a:rPr lang="el-GR" sz="1500" b="0" i="1" strike="noStrike" spc="-1">
                <a:solidFill>
                  <a:srgbClr val="000000"/>
                </a:solidFill>
                <a:latin typeface="Arial"/>
                <a:ea typeface="DejaVu Sans"/>
              </a:rPr>
              <a:t> </a:t>
            </a:r>
            <a:endParaRPr lang="el-GR" sz="1500" b="0" strike="noStrike" spc="-1">
              <a:latin typeface="Arial"/>
            </a:endParaRPr>
          </a:p>
          <a:p>
            <a:pPr algn="just">
              <a:lnSpc>
                <a:spcPct val="150000"/>
              </a:lnSpc>
              <a:spcAft>
                <a:spcPts val="2835"/>
              </a:spcAft>
            </a:pPr>
            <a:r>
              <a:rPr lang="el-GR" sz="1800" b="0" strike="noStrike" spc="-1">
                <a:solidFill>
                  <a:srgbClr val="000000"/>
                </a:solidFill>
                <a:latin typeface="Arial"/>
                <a:ea typeface="DejaVu Sans"/>
              </a:rPr>
              <a:t>Εφόσον ο σύλλογος διδασκόντων δεν συγκληθεί ή δεν συνεδριάσει ή για οποιονδήποτε λόγο δεν προβεί εν γένει στις ενέργειες της αρμοδιότητάς του, όπως αυτές καθορίζονται στα άρθρα 47 και 47Α του ν. 4547/2018 (Α’ 102), ο Διευθυντής της σχολικής μονάδας προβαίνει, σε όσες από τις ενέργειες της αρμοδιότητας του συλλόγου διδασκόντων εξακολουθούν να παραλείπονται από τον σύλλογο, με τη συνεργασία του Συμβούλου Εκπαίδευσης.</a:t>
            </a:r>
            <a:endParaRPr lang="el-GR" sz="1800" b="0" strike="noStrike" spc="-1">
              <a:latin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CustomShape 1"/>
          <p:cNvSpPr/>
          <p:nvPr/>
        </p:nvSpPr>
        <p:spPr>
          <a:xfrm>
            <a:off x="0" y="7236000"/>
            <a:ext cx="10077480" cy="299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pPr>
            <a:r>
              <a:rPr lang="el-GR" sz="1000" b="0" strike="noStrike" spc="-1">
                <a:solidFill>
                  <a:srgbClr val="666666"/>
                </a:solidFill>
                <a:latin typeface="Arial"/>
                <a:ea typeface="DejaVu Sans"/>
              </a:rPr>
              <a:t>Δημοτικό Σχολείο Φύλλων                                               Οι αλλαγές στη λειτουργία του Σχολείου σύμφωνα με τον Ν. 4823/2021                                                    </a:t>
            </a:r>
            <a:fld id="{B82F9596-0487-48A2-A08F-AACD459495B4}" type="slidenum">
              <a:rPr lang="el-GR" sz="1500" b="0" strike="noStrike" spc="-1">
                <a:solidFill>
                  <a:srgbClr val="666666"/>
                </a:solidFill>
                <a:latin typeface="Arial"/>
                <a:ea typeface="DejaVu Sans"/>
              </a:rPr>
              <a:t>17</a:t>
            </a:fld>
            <a:r>
              <a:rPr lang="el-GR" sz="1500" b="0" strike="noStrike" spc="-1">
                <a:solidFill>
                  <a:srgbClr val="666666"/>
                </a:solidFill>
                <a:latin typeface="Arial"/>
                <a:ea typeface="DejaVu Sans"/>
              </a:rPr>
              <a:t> / </a:t>
            </a:r>
            <a:fld id="{6CA9D197-1ACF-4285-BBD0-1B97D3B1AB21}" type="slidecount">
              <a:rPr lang="el-GR" sz="1500" b="0" strike="noStrike" spc="-1">
                <a:solidFill>
                  <a:srgbClr val="666666"/>
                </a:solidFill>
                <a:latin typeface="Arial"/>
                <a:ea typeface="DejaVu Sans"/>
              </a:rPr>
              <a:t>35</a:t>
            </a:fld>
            <a:endParaRPr lang="el-GR" sz="1500" b="0" strike="noStrike" spc="-1">
              <a:latin typeface="Arial"/>
            </a:endParaRPr>
          </a:p>
        </p:txBody>
      </p:sp>
      <p:sp>
        <p:nvSpPr>
          <p:cNvPr id="91" name="CustomShape 2"/>
          <p:cNvSpPr/>
          <p:nvPr/>
        </p:nvSpPr>
        <p:spPr>
          <a:xfrm>
            <a:off x="900000" y="1009800"/>
            <a:ext cx="8997480" cy="767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el-GR" sz="2400" b="0" strike="noStrike" spc="-1">
                <a:solidFill>
                  <a:srgbClr val="000000"/>
                </a:solidFill>
                <a:latin typeface="Arial"/>
                <a:ea typeface="DejaVu Sans"/>
              </a:rPr>
              <a:t>Άρθρο 97: Υπαλλακτικός τρόπος άσκησης των αρμοδιοτήτων των άρθρων 47 και 47Α του ν. 4547/2018 από τον Διευθυντή (2)</a:t>
            </a:r>
            <a:endParaRPr lang="el-GR" sz="2400" b="0" strike="noStrike" spc="-1">
              <a:latin typeface="Arial"/>
            </a:endParaRPr>
          </a:p>
        </p:txBody>
      </p:sp>
      <p:sp>
        <p:nvSpPr>
          <p:cNvPr id="92" name="CustomShape 3"/>
          <p:cNvSpPr/>
          <p:nvPr/>
        </p:nvSpPr>
        <p:spPr>
          <a:xfrm>
            <a:off x="923760" y="1845360"/>
            <a:ext cx="8433720" cy="51732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just">
              <a:lnSpc>
                <a:spcPct val="150000"/>
              </a:lnSpc>
              <a:spcAft>
                <a:spcPts val="2835"/>
              </a:spcAft>
            </a:pPr>
            <a:r>
              <a:rPr lang="el-GR" sz="1300" b="0" i="1" strike="noStrike" spc="-1">
                <a:solidFill>
                  <a:srgbClr val="000000"/>
                </a:solidFill>
                <a:latin typeface="Arial"/>
                <a:ea typeface="DejaVu Sans"/>
              </a:rPr>
              <a:t>(Το άρθρο 47 του Ν.4547/2018 αναφέρεται στις υποχρεώσεις του Συλλόγου Διδασκόντων σχετικά με τον προγραμματισμό και την αποτίμηση του εκπαιδευτικού έργου των σχολικών μονάδων. Άρθρο 47Α δεν εμφανίζεται.)</a:t>
            </a:r>
            <a:r>
              <a:rPr lang="el-GR" sz="1500" b="0" i="1" strike="noStrike" spc="-1">
                <a:solidFill>
                  <a:srgbClr val="000000"/>
                </a:solidFill>
                <a:latin typeface="Arial"/>
                <a:ea typeface="DejaVu Sans"/>
              </a:rPr>
              <a:t> </a:t>
            </a:r>
            <a:endParaRPr lang="el-GR" sz="1500" b="0" strike="noStrike" spc="-1">
              <a:latin typeface="Arial"/>
            </a:endParaRPr>
          </a:p>
          <a:p>
            <a:pPr marL="216000" indent="-214920" algn="just">
              <a:lnSpc>
                <a:spcPct val="150000"/>
              </a:lnSpc>
              <a:spcAft>
                <a:spcPts val="2835"/>
              </a:spcAft>
              <a:buClr>
                <a:srgbClr val="000000"/>
              </a:buClr>
              <a:buFont typeface="Wingdings" charset="2"/>
              <a:buChar char=""/>
            </a:pPr>
            <a:r>
              <a:rPr lang="el-GR" sz="1800" b="0" strike="noStrike" spc="-1">
                <a:solidFill>
                  <a:srgbClr val="000000"/>
                </a:solidFill>
                <a:latin typeface="Arial"/>
                <a:ea typeface="DejaVu Sans"/>
              </a:rPr>
              <a:t>Εφόσον οι ομάδες δράσεων επαγγελματικής ανάπτυξης δεν καθορίσουν τις παραμέτρους της παρ. 4 του άρθρου 47 του ν. 4547/2018 ή δεν θέσουν συγκεκριμένους στόχους ή δεν προγραμματίσουν αντίστοιχες δράσεις και εν γένει δεν λάβουν όλες τις αποφάσεις της παρ. 5 του άρθρου 47, στις ενέργειες αυτές προβαίνει αμελλητί ο Διευθυντής της σχολικής μονάδας, με τη συνεργασία του Συμβούλου Εκπαίδευσης. Οι αποφάσεις του είναι υποχρεωτικές για τους εκπαιδευτικούς που ορίζει να συμμετέχουν στις εν λόγω ομάδες.</a:t>
            </a:r>
            <a:endParaRPr lang="el-GR" sz="1800" b="0" strike="noStrike" spc="-1">
              <a:latin typeface="Arial"/>
            </a:endParaRPr>
          </a:p>
        </p:txBody>
      </p:sp>
      <p:sp>
        <p:nvSpPr>
          <p:cNvPr id="93" name="CustomShape 4"/>
          <p:cNvSpPr/>
          <p:nvPr/>
        </p:nvSpPr>
        <p:spPr>
          <a:xfrm>
            <a:off x="2520000" y="6120000"/>
            <a:ext cx="6658920" cy="718920"/>
          </a:xfrm>
          <a:prstGeom prst="wedgeRoundRectCallout">
            <a:avLst>
              <a:gd name="adj1" fmla="val -50118"/>
              <a:gd name="adj2" fmla="val -30309"/>
              <a:gd name="adj3" fmla="val 16667"/>
            </a:avLst>
          </a:prstGeom>
          <a:solidFill>
            <a:srgbClr val="FFFF38"/>
          </a:solidFill>
          <a:ln w="0">
            <a:solidFill>
              <a:srgbClr val="3465A4"/>
            </a:solidFill>
          </a:ln>
        </p:spPr>
        <p:style>
          <a:lnRef idx="0">
            <a:scrgbClr r="0" g="0" b="0"/>
          </a:lnRef>
          <a:fillRef idx="0">
            <a:scrgbClr r="0" g="0" b="0"/>
          </a:fillRef>
          <a:effectRef idx="0">
            <a:scrgbClr r="0" g="0" b="0"/>
          </a:effectRef>
          <a:fontRef idx="minor"/>
        </p:style>
        <p:txBody>
          <a:bodyPr wrap="none" lIns="90000" tIns="45000" rIns="90000" bIns="45000" anchor="ctr">
            <a:noAutofit/>
          </a:bodyPr>
          <a:lstStyle/>
          <a:p>
            <a:pPr algn="ctr">
              <a:lnSpc>
                <a:spcPct val="100000"/>
              </a:lnSpc>
            </a:pPr>
            <a:r>
              <a:rPr lang="el-GR" sz="1500" b="0" strike="noStrike" spc="-1">
                <a:solidFill>
                  <a:srgbClr val="000000"/>
                </a:solidFill>
                <a:latin typeface="Arial"/>
                <a:ea typeface="DejaVu Sans"/>
              </a:rPr>
              <a:t>Λανθασμένες παραπομπές: Οι παράγραφοι 4 &amp; 5 του αρ. 47 αναφέρονται σε </a:t>
            </a:r>
            <a:endParaRPr lang="el-GR" sz="1500" b="0" strike="noStrike" spc="-1">
              <a:latin typeface="Arial"/>
            </a:endParaRPr>
          </a:p>
          <a:p>
            <a:pPr algn="ctr">
              <a:lnSpc>
                <a:spcPct val="100000"/>
              </a:lnSpc>
            </a:pPr>
            <a:r>
              <a:rPr lang="el-GR" sz="1500" b="0" strike="noStrike" spc="-1">
                <a:solidFill>
                  <a:srgbClr val="000000"/>
                </a:solidFill>
                <a:latin typeface="Arial"/>
                <a:ea typeface="DejaVu Sans"/>
              </a:rPr>
              <a:t>υποχρεώσεις των Συντονιστών Εκπαίδευσης και όχι του Συλλ. Διδασκόντων.</a:t>
            </a:r>
            <a:endParaRPr lang="el-GR" sz="1500" b="0" strike="noStrike" spc="-1">
              <a:latin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CustomShape 1"/>
          <p:cNvSpPr/>
          <p:nvPr/>
        </p:nvSpPr>
        <p:spPr>
          <a:xfrm>
            <a:off x="0" y="7236000"/>
            <a:ext cx="10077480" cy="299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pPr>
            <a:r>
              <a:rPr lang="el-GR" sz="1000" b="0" strike="noStrike" spc="-1">
                <a:solidFill>
                  <a:srgbClr val="666666"/>
                </a:solidFill>
                <a:latin typeface="Arial"/>
                <a:ea typeface="DejaVu Sans"/>
              </a:rPr>
              <a:t>Δημοτικό Σχολείο Φύλλων                                               Οι αλλαγές στη λειτουργία του Σχολείου σύμφωνα με τον Ν. 4823/2021                                                    </a:t>
            </a:r>
            <a:fld id="{07D8777B-E4DB-4905-9FF4-E31113026A77}" type="slidenum">
              <a:rPr lang="el-GR" sz="1500" b="0" strike="noStrike" spc="-1">
                <a:solidFill>
                  <a:srgbClr val="666666"/>
                </a:solidFill>
                <a:latin typeface="Arial"/>
                <a:ea typeface="DejaVu Sans"/>
              </a:rPr>
              <a:t>18</a:t>
            </a:fld>
            <a:r>
              <a:rPr lang="el-GR" sz="1500" b="0" strike="noStrike" spc="-1">
                <a:solidFill>
                  <a:srgbClr val="666666"/>
                </a:solidFill>
                <a:latin typeface="Arial"/>
                <a:ea typeface="DejaVu Sans"/>
              </a:rPr>
              <a:t> / </a:t>
            </a:r>
            <a:fld id="{4E57EB6C-5619-4809-AB29-74E5A2E0D79C}" type="slidecount">
              <a:rPr lang="el-GR" sz="1500" b="0" strike="noStrike" spc="-1">
                <a:solidFill>
                  <a:srgbClr val="666666"/>
                </a:solidFill>
                <a:latin typeface="Arial"/>
                <a:ea typeface="DejaVu Sans"/>
              </a:rPr>
              <a:t>35</a:t>
            </a:fld>
            <a:endParaRPr lang="el-GR" sz="1500" b="0" strike="noStrike" spc="-1">
              <a:latin typeface="Arial"/>
            </a:endParaRPr>
          </a:p>
        </p:txBody>
      </p:sp>
      <p:sp>
        <p:nvSpPr>
          <p:cNvPr id="95" name="CustomShape 2"/>
          <p:cNvSpPr/>
          <p:nvPr/>
        </p:nvSpPr>
        <p:spPr>
          <a:xfrm>
            <a:off x="900000" y="1009800"/>
            <a:ext cx="8997480" cy="427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el-GR" sz="2400" b="0" strike="noStrike" spc="-1">
                <a:solidFill>
                  <a:srgbClr val="000000"/>
                </a:solidFill>
                <a:latin typeface="Arial"/>
                <a:ea typeface="DejaVu Sans"/>
              </a:rPr>
              <a:t>Άρθρο 98: Χρήση - Αξιοποίηση των σχολικών κτιρίων,</a:t>
            </a:r>
            <a:endParaRPr lang="el-GR" sz="2400" b="0" strike="noStrike" spc="-1">
              <a:latin typeface="Arial"/>
            </a:endParaRPr>
          </a:p>
          <a:p>
            <a:pPr>
              <a:lnSpc>
                <a:spcPct val="100000"/>
              </a:lnSpc>
            </a:pPr>
            <a:r>
              <a:rPr lang="el-GR" sz="2400" b="0" strike="noStrike" spc="-1">
                <a:solidFill>
                  <a:srgbClr val="000000"/>
                </a:solidFill>
                <a:latin typeface="Arial"/>
                <a:ea typeface="DejaVu Sans"/>
              </a:rPr>
              <a:t>υποδομών και λοιπών εγκαταστάσεων (1)</a:t>
            </a:r>
            <a:endParaRPr lang="el-GR" sz="2400" b="0" strike="noStrike" spc="-1">
              <a:latin typeface="Arial"/>
            </a:endParaRPr>
          </a:p>
        </p:txBody>
      </p:sp>
      <p:sp>
        <p:nvSpPr>
          <p:cNvPr id="96" name="CustomShape 3"/>
          <p:cNvSpPr/>
          <p:nvPr/>
        </p:nvSpPr>
        <p:spPr>
          <a:xfrm>
            <a:off x="923760" y="2097360"/>
            <a:ext cx="8433720" cy="6001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216000" indent="-213480" algn="just">
              <a:lnSpc>
                <a:spcPct val="150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Κατά τη διάρκεια του σχολικού έτους είναι δυνατόν με απόφαση του Σχολικού Συμβουλίου, η οποία γνωστοποιείται στον οικείο Δήμο, να διοργανώνονται και να υλοποιούνται από τη σχολική μονάδα, μετά τη λήξη του ολοήμερου σχολείου, με ή χωρίς συνεργασία με τρίτους φορείς, εκδηλώσεις, προγράμματα και συνέδρια που απευθύνονται στην εκπαιδευτική κοινότητα.</a:t>
            </a:r>
            <a:endParaRPr lang="el-GR" sz="1800" b="0" strike="noStrike" spc="-1">
              <a:latin typeface="Arial"/>
            </a:endParaRPr>
          </a:p>
          <a:p>
            <a:pPr marL="216000" indent="-213480" algn="just">
              <a:lnSpc>
                <a:spcPct val="150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Οι εκδηλώσεις, τα προγράμματα και τα συνέδρια διοργανώνονται, ύστερα από εισήγηση του Διευθυντή της σχολικής μονάδας. </a:t>
            </a:r>
            <a:endParaRPr lang="el-GR" sz="1800" b="0" strike="noStrike" spc="-1">
              <a:latin typeface="Arial"/>
            </a:endParaRPr>
          </a:p>
          <a:p>
            <a:pPr marL="216000" indent="-213480" algn="just">
              <a:lnSpc>
                <a:spcPct val="150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Τυχόν έσοδα από τις εκδηλώσεις αυτές εισπράττονται από την αρμόδια σχολική επιτροπή και αποδίδονται στη σχολική μονάδα μέσω αυτής. </a:t>
            </a:r>
            <a:endParaRPr lang="el-GR" sz="1800" b="0" strike="noStrike" spc="-1">
              <a:latin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CustomShape 1"/>
          <p:cNvSpPr/>
          <p:nvPr/>
        </p:nvSpPr>
        <p:spPr>
          <a:xfrm>
            <a:off x="0" y="7236000"/>
            <a:ext cx="10077480" cy="299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pPr>
            <a:r>
              <a:rPr lang="el-GR" sz="1000" b="0" strike="noStrike" spc="-1">
                <a:solidFill>
                  <a:srgbClr val="666666"/>
                </a:solidFill>
                <a:latin typeface="Arial"/>
                <a:ea typeface="DejaVu Sans"/>
              </a:rPr>
              <a:t>Δημοτικό Σχολείο Φύλλων                                               Οι αλλαγές στη λειτουργία του Σχολείου σύμφωνα με τον Ν. 4823/2021                                                    </a:t>
            </a:r>
            <a:fld id="{F9C91ECE-4D7B-4F0D-95D9-52004583381B}" type="slidenum">
              <a:rPr lang="el-GR" sz="1500" b="0" strike="noStrike" spc="-1">
                <a:solidFill>
                  <a:srgbClr val="666666"/>
                </a:solidFill>
                <a:latin typeface="Arial"/>
                <a:ea typeface="DejaVu Sans"/>
              </a:rPr>
              <a:t>19</a:t>
            </a:fld>
            <a:r>
              <a:rPr lang="el-GR" sz="1500" b="0" strike="noStrike" spc="-1">
                <a:solidFill>
                  <a:srgbClr val="666666"/>
                </a:solidFill>
                <a:latin typeface="Arial"/>
                <a:ea typeface="DejaVu Sans"/>
              </a:rPr>
              <a:t> / </a:t>
            </a:r>
            <a:fld id="{B871A880-3A51-4C48-B1A8-DD827A4A76AA}" type="slidecount">
              <a:rPr lang="el-GR" sz="1500" b="0" strike="noStrike" spc="-1">
                <a:solidFill>
                  <a:srgbClr val="666666"/>
                </a:solidFill>
                <a:latin typeface="Arial"/>
                <a:ea typeface="DejaVu Sans"/>
              </a:rPr>
              <a:t>35</a:t>
            </a:fld>
            <a:endParaRPr lang="el-GR" sz="1500" b="0" strike="noStrike" spc="-1">
              <a:latin typeface="Arial"/>
            </a:endParaRPr>
          </a:p>
        </p:txBody>
      </p:sp>
      <p:sp>
        <p:nvSpPr>
          <p:cNvPr id="98" name="CustomShape 2"/>
          <p:cNvSpPr/>
          <p:nvPr/>
        </p:nvSpPr>
        <p:spPr>
          <a:xfrm>
            <a:off x="900000" y="1009800"/>
            <a:ext cx="8997480" cy="427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el-GR" sz="2400" b="0" strike="noStrike" spc="-1">
                <a:solidFill>
                  <a:srgbClr val="000000"/>
                </a:solidFill>
                <a:latin typeface="Arial"/>
                <a:ea typeface="DejaVu Sans"/>
              </a:rPr>
              <a:t>Άρθρο 98: Χρήση - Αξιοποίηση των σχολικών κτιρίων,</a:t>
            </a:r>
            <a:endParaRPr lang="el-GR" sz="2400" b="0" strike="noStrike" spc="-1">
              <a:latin typeface="Arial"/>
            </a:endParaRPr>
          </a:p>
          <a:p>
            <a:pPr>
              <a:lnSpc>
                <a:spcPct val="100000"/>
              </a:lnSpc>
            </a:pPr>
            <a:r>
              <a:rPr lang="el-GR" sz="2400" b="0" strike="noStrike" spc="-1">
                <a:solidFill>
                  <a:srgbClr val="000000"/>
                </a:solidFill>
                <a:latin typeface="Arial"/>
                <a:ea typeface="DejaVu Sans"/>
              </a:rPr>
              <a:t>υποδομών και λοιπών εγκαταστάσεων (2)</a:t>
            </a:r>
            <a:endParaRPr lang="el-GR" sz="2400" b="0" strike="noStrike" spc="-1">
              <a:latin typeface="Arial"/>
            </a:endParaRPr>
          </a:p>
        </p:txBody>
      </p:sp>
      <p:sp>
        <p:nvSpPr>
          <p:cNvPr id="99" name="CustomShape 3"/>
          <p:cNvSpPr/>
          <p:nvPr/>
        </p:nvSpPr>
        <p:spPr>
          <a:xfrm>
            <a:off x="923760" y="2097360"/>
            <a:ext cx="8433720" cy="4561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216000" indent="-213480" algn="just">
              <a:lnSpc>
                <a:spcPct val="150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Με απόφαση του Δημάρχου, η οποία γνωστοποιείται στο οικείο Σχολικό Συμβούλιο, είναι δυνατόν να διατεθεί διδακτήριο για την οργάνωση και πραγματοποίηση εκδηλώσεων κοινού ενδιαφέροντος μετά τη λήξη του ολοήμερου σχολείου. </a:t>
            </a:r>
            <a:endParaRPr lang="el-GR" sz="1800" b="0" strike="noStrike" spc="-1">
              <a:latin typeface="Arial"/>
            </a:endParaRPr>
          </a:p>
          <a:p>
            <a:pPr marL="216000" indent="-213480" algn="just">
              <a:lnSpc>
                <a:spcPct val="150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Σε κάθε περίπτωση, κατά τη διάρκεια της χρήσης αποκαθίστανται από τον χρήστη οι τυχόν φθορές και ζημιές και καταβάλλονται οι επιπλέον δαπάνες φωτισμού, θέρμανσης και ύδρευσης. </a:t>
            </a:r>
            <a:endParaRPr lang="el-GR" sz="1800" b="0" strike="noStrike" spc="-1">
              <a:latin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CustomShape 1"/>
          <p:cNvSpPr/>
          <p:nvPr/>
        </p:nvSpPr>
        <p:spPr>
          <a:xfrm>
            <a:off x="0" y="7236000"/>
            <a:ext cx="10077480" cy="299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pPr>
            <a:r>
              <a:rPr lang="el-GR" sz="1000" b="0" strike="noStrike" spc="-1">
                <a:solidFill>
                  <a:srgbClr val="808080"/>
                </a:solidFill>
                <a:latin typeface="Arial"/>
                <a:ea typeface="DejaVu Sans"/>
              </a:rPr>
              <a:t>Δημοτικό Σχολείο Φύλλων                                         Οι αλλαγές στη λειτουργία του Σχολείου σύμφωνα με τον Ν. 4823/2021                                          </a:t>
            </a:r>
            <a:r>
              <a:rPr lang="el-GR" sz="1000" b="0" strike="noStrike" spc="-1">
                <a:solidFill>
                  <a:srgbClr val="666666"/>
                </a:solidFill>
                <a:latin typeface="Arial"/>
                <a:ea typeface="DejaVu Sans"/>
              </a:rPr>
              <a:t>   </a:t>
            </a:r>
            <a:fld id="{813D9ACF-6E2D-4406-AEF7-ED553D97F49F}" type="slidenum">
              <a:rPr lang="el-GR" sz="1500" b="0" strike="noStrike" spc="-1">
                <a:solidFill>
                  <a:srgbClr val="666666"/>
                </a:solidFill>
                <a:latin typeface="Arial"/>
                <a:ea typeface="DejaVu Sans"/>
              </a:rPr>
              <a:t>2</a:t>
            </a:fld>
            <a:r>
              <a:rPr lang="el-GR" sz="1500" b="0" strike="noStrike" spc="-1">
                <a:solidFill>
                  <a:srgbClr val="666666"/>
                </a:solidFill>
                <a:latin typeface="Arial"/>
                <a:ea typeface="DejaVu Sans"/>
              </a:rPr>
              <a:t> / </a:t>
            </a:r>
            <a:fld id="{E46F329F-4499-4C5A-9741-49733C1CCF9D}" type="slidecount">
              <a:rPr lang="el-GR" sz="1500" b="0" strike="noStrike" spc="-1">
                <a:solidFill>
                  <a:srgbClr val="666666"/>
                </a:solidFill>
                <a:latin typeface="Arial"/>
                <a:ea typeface="DejaVu Sans"/>
              </a:rPr>
              <a:t>35</a:t>
            </a:fld>
            <a:endParaRPr lang="el-GR" sz="1500" b="0" strike="noStrike" spc="-1">
              <a:latin typeface="Arial"/>
            </a:endParaRPr>
          </a:p>
        </p:txBody>
      </p:sp>
      <p:sp>
        <p:nvSpPr>
          <p:cNvPr id="45" name="CustomShape 2"/>
          <p:cNvSpPr/>
          <p:nvPr/>
        </p:nvSpPr>
        <p:spPr>
          <a:xfrm>
            <a:off x="900000" y="1009800"/>
            <a:ext cx="8997480" cy="427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el-GR" sz="2400" b="0" strike="noStrike" spc="-1">
                <a:solidFill>
                  <a:srgbClr val="000000"/>
                </a:solidFill>
                <a:latin typeface="Arial"/>
                <a:ea typeface="DejaVu Sans"/>
              </a:rPr>
              <a:t>Άρθρο 85: Επιλογή διδακτικών βιβλίων</a:t>
            </a:r>
            <a:endParaRPr lang="el-GR" sz="2400" b="0" strike="noStrike" spc="-1">
              <a:latin typeface="Arial"/>
            </a:endParaRPr>
          </a:p>
        </p:txBody>
      </p:sp>
      <p:sp>
        <p:nvSpPr>
          <p:cNvPr id="46" name="CustomShape 3"/>
          <p:cNvSpPr/>
          <p:nvPr/>
        </p:nvSpPr>
        <p:spPr>
          <a:xfrm>
            <a:off x="923760" y="2097360"/>
            <a:ext cx="8433720" cy="4237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216000" indent="-213480" algn="just">
              <a:lnSpc>
                <a:spcPct val="150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Καθιερώνεται η δυνατότητα επιλογής διδακτικού βιβλίου σε κάθε μάθημα. </a:t>
            </a:r>
            <a:endParaRPr lang="el-GR" sz="1800" b="0" strike="noStrike" spc="-1">
              <a:latin typeface="Arial"/>
            </a:endParaRPr>
          </a:p>
          <a:p>
            <a:pPr marL="216000" indent="-213480" algn="just">
              <a:lnSpc>
                <a:spcPct val="150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Η επιλογή πραγματοποιείται από τους εκπαιδευτικούς που διδάσκουν τα αντίστοιχα μαθήματα. </a:t>
            </a:r>
            <a:endParaRPr lang="el-GR" sz="1800" b="0" strike="noStrike" spc="-1">
              <a:latin typeface="Arial"/>
            </a:endParaRPr>
          </a:p>
          <a:p>
            <a:pPr marL="216000" indent="-213480" algn="just">
              <a:lnSpc>
                <a:spcPct val="150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Η επιλογή πραγματοποιείται μεταξύ εγκεκριμένων διδακτικών βιβλίων. </a:t>
            </a:r>
            <a:endParaRPr lang="el-GR" sz="1800" b="0" strike="noStrike" spc="-1">
              <a:latin typeface="Arial"/>
            </a:endParaRPr>
          </a:p>
          <a:p>
            <a:pPr marL="216000" indent="-213480" algn="just">
              <a:lnSpc>
                <a:spcPct val="150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Σε περίπτωση που υπάρχει αδυναμία επιλογής από τους εκπαιδευτικούς που διδάσκουν το αντίστοιχο μάθημα, η επιλογή γίνεται από τον Σύλλογο Διδασκόντων ή σε περίπτωση αδυναμίας λήψης απόφασης ή μη επιλογής, η επιλογή πραγματοποιείται από τον Διευθυντή. </a:t>
            </a:r>
            <a:endParaRPr lang="el-GR" sz="1800" b="0" strike="noStrike" spc="-1">
              <a:latin typeface="Arial"/>
            </a:endParaRPr>
          </a:p>
        </p:txBody>
      </p:sp>
      <p:sp>
        <p:nvSpPr>
          <p:cNvPr id="47" name="CustomShape 4"/>
          <p:cNvSpPr/>
          <p:nvPr/>
        </p:nvSpPr>
        <p:spPr>
          <a:xfrm>
            <a:off x="6841800" y="540000"/>
            <a:ext cx="2337480" cy="1077480"/>
          </a:xfrm>
          <a:prstGeom prst="wedgeRoundRectCallout">
            <a:avLst>
              <a:gd name="adj1" fmla="val -50061"/>
              <a:gd name="adj2" fmla="val 12249"/>
              <a:gd name="adj3" fmla="val 16667"/>
            </a:avLst>
          </a:prstGeom>
          <a:solidFill>
            <a:srgbClr val="FFFF6D"/>
          </a:solidFill>
          <a:ln w="0">
            <a:solidFill>
              <a:srgbClr val="3465A4"/>
            </a:solidFill>
          </a:ln>
        </p:spPr>
        <p:style>
          <a:lnRef idx="0">
            <a:scrgbClr r="0" g="0" b="0"/>
          </a:lnRef>
          <a:fillRef idx="0">
            <a:scrgbClr r="0" g="0" b="0"/>
          </a:fillRef>
          <a:effectRef idx="0">
            <a:scrgbClr r="0" g="0" b="0"/>
          </a:effectRef>
          <a:fontRef idx="minor"/>
        </p:style>
        <p:txBody>
          <a:bodyPr wrap="none" lIns="90000" tIns="45000" rIns="90000" bIns="45000" anchor="ctr">
            <a:noAutofit/>
          </a:bodyPr>
          <a:lstStyle/>
          <a:p>
            <a:pPr algn="ctr">
              <a:lnSpc>
                <a:spcPct val="100000"/>
              </a:lnSpc>
            </a:pPr>
            <a:r>
              <a:rPr lang="el-GR" sz="1500" b="0" strike="noStrike" spc="-1">
                <a:solidFill>
                  <a:srgbClr val="000000"/>
                </a:solidFill>
                <a:latin typeface="Arial"/>
                <a:ea typeface="DejaVu Sans"/>
              </a:rPr>
              <a:t>Σε ισχύ μετά </a:t>
            </a:r>
            <a:endParaRPr lang="el-GR" sz="1500" b="0" strike="noStrike" spc="-1">
              <a:latin typeface="Arial"/>
            </a:endParaRPr>
          </a:p>
          <a:p>
            <a:pPr algn="ctr">
              <a:lnSpc>
                <a:spcPct val="100000"/>
              </a:lnSpc>
            </a:pPr>
            <a:r>
              <a:rPr lang="el-GR" sz="1500" b="0" strike="noStrike" spc="-1">
                <a:solidFill>
                  <a:srgbClr val="000000"/>
                </a:solidFill>
                <a:latin typeface="Arial"/>
                <a:ea typeface="DejaVu Sans"/>
              </a:rPr>
              <a:t>από σχετική Υ.Α.</a:t>
            </a:r>
            <a:endParaRPr lang="el-GR" sz="1500" b="0" strike="noStrike" spc="-1">
              <a:latin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CustomShape 1"/>
          <p:cNvSpPr/>
          <p:nvPr/>
        </p:nvSpPr>
        <p:spPr>
          <a:xfrm>
            <a:off x="0" y="7236000"/>
            <a:ext cx="10077480" cy="299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pPr>
            <a:r>
              <a:rPr lang="el-GR" sz="1000" b="0" strike="noStrike" spc="-1">
                <a:solidFill>
                  <a:srgbClr val="666666"/>
                </a:solidFill>
                <a:latin typeface="Arial"/>
                <a:ea typeface="DejaVu Sans"/>
              </a:rPr>
              <a:t>Δημοτικό Σχολείο Φύλλων                                               Οι αλλαγές στη λειτουργία του Σχολείου σύμφωνα με τον Ν. 4823/2021                                                    </a:t>
            </a:r>
            <a:fld id="{49E7B829-71E9-435F-87D8-0A11A50C0170}" type="slidenum">
              <a:rPr lang="el-GR" sz="1500" b="0" strike="noStrike" spc="-1">
                <a:solidFill>
                  <a:srgbClr val="666666"/>
                </a:solidFill>
                <a:latin typeface="Arial"/>
                <a:ea typeface="DejaVu Sans"/>
              </a:rPr>
              <a:t>20</a:t>
            </a:fld>
            <a:r>
              <a:rPr lang="el-GR" sz="1500" b="0" strike="noStrike" spc="-1">
                <a:solidFill>
                  <a:srgbClr val="666666"/>
                </a:solidFill>
                <a:latin typeface="Arial"/>
                <a:ea typeface="DejaVu Sans"/>
              </a:rPr>
              <a:t> / </a:t>
            </a:r>
            <a:fld id="{D2A6811F-560C-4AF7-A2B3-CF5035CB981F}" type="slidecount">
              <a:rPr lang="el-GR" sz="1500" b="0" strike="noStrike" spc="-1">
                <a:solidFill>
                  <a:srgbClr val="666666"/>
                </a:solidFill>
                <a:latin typeface="Arial"/>
                <a:ea typeface="DejaVu Sans"/>
              </a:rPr>
              <a:t>35</a:t>
            </a:fld>
            <a:endParaRPr lang="el-GR" sz="1500" b="0" strike="noStrike" spc="-1">
              <a:latin typeface="Arial"/>
            </a:endParaRPr>
          </a:p>
        </p:txBody>
      </p:sp>
      <p:sp>
        <p:nvSpPr>
          <p:cNvPr id="101" name="CustomShape 2"/>
          <p:cNvSpPr/>
          <p:nvPr/>
        </p:nvSpPr>
        <p:spPr>
          <a:xfrm>
            <a:off x="900000" y="1009800"/>
            <a:ext cx="8997480" cy="427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el-GR" sz="2400" b="0" strike="noStrike" spc="-1">
                <a:solidFill>
                  <a:srgbClr val="000000"/>
                </a:solidFill>
                <a:latin typeface="Arial"/>
                <a:ea typeface="DejaVu Sans"/>
              </a:rPr>
              <a:t>Άρθρο 99: Χρηματοδότηση σχολικών μονάδων και διαχείριση δωρεών</a:t>
            </a:r>
            <a:endParaRPr lang="el-GR" sz="2400" b="0" strike="noStrike" spc="-1">
              <a:latin typeface="Arial"/>
            </a:endParaRPr>
          </a:p>
        </p:txBody>
      </p:sp>
      <p:sp>
        <p:nvSpPr>
          <p:cNvPr id="102" name="CustomShape 3"/>
          <p:cNvSpPr/>
          <p:nvPr/>
        </p:nvSpPr>
        <p:spPr>
          <a:xfrm>
            <a:off x="923760" y="2097360"/>
            <a:ext cx="8433720" cy="4561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216000" indent="-213480" algn="just">
              <a:lnSpc>
                <a:spcPct val="150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Οι σχολικές μονάδες είναι δυνατόν να χρηματοδοτούνται και από δωρεές, κληρονομίες, κληροδοσίες και άλλες παροχές τρίτων, καθώς και επιχορηγήσεις από άλλες πηγές, όπως από την πραγματοποίηση εκδηλώσεων. </a:t>
            </a:r>
            <a:endParaRPr lang="el-GR" sz="1800" b="0" strike="noStrike" spc="-1">
              <a:latin typeface="Arial"/>
            </a:endParaRPr>
          </a:p>
          <a:p>
            <a:pPr marL="216000" indent="-213480" algn="just">
              <a:lnSpc>
                <a:spcPct val="150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Η χρηματοδότηση αποδίδεται μέσω της αρμόδιας Σχολικής Επιτροπής άμεσα στη σχολική μονάδα, χωρίς να συμψηφίζεται με την τακτική επιχορήγηση για την κάλυψη των αναγκών της σχολικής μονάδας.</a:t>
            </a:r>
            <a:endParaRPr lang="el-GR" sz="1800" b="0" strike="noStrike" spc="-1">
              <a:latin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CustomShape 1"/>
          <p:cNvSpPr/>
          <p:nvPr/>
        </p:nvSpPr>
        <p:spPr>
          <a:xfrm>
            <a:off x="0" y="7236000"/>
            <a:ext cx="10077480" cy="299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pPr>
            <a:r>
              <a:rPr lang="el-GR" sz="1000" b="0" strike="noStrike" spc="-1">
                <a:solidFill>
                  <a:srgbClr val="666666"/>
                </a:solidFill>
                <a:latin typeface="Arial"/>
                <a:ea typeface="DejaVu Sans"/>
              </a:rPr>
              <a:t>Δημοτικό Σχολείο Φύλλων                                               Οι αλλαγές στη λειτουργία του Σχολείου σύμφωνα με τον Ν. 4823/2021                                                    </a:t>
            </a:r>
            <a:fld id="{6B3DFE8A-A4D3-423C-88DF-CD3DF7E0A9E1}" type="slidenum">
              <a:rPr lang="el-GR" sz="1500" b="0" strike="noStrike" spc="-1">
                <a:solidFill>
                  <a:srgbClr val="666666"/>
                </a:solidFill>
                <a:latin typeface="Arial"/>
                <a:ea typeface="DejaVu Sans"/>
              </a:rPr>
              <a:t>21</a:t>
            </a:fld>
            <a:r>
              <a:rPr lang="el-GR" sz="1500" b="0" strike="noStrike" spc="-1">
                <a:solidFill>
                  <a:srgbClr val="666666"/>
                </a:solidFill>
                <a:latin typeface="Arial"/>
                <a:ea typeface="DejaVu Sans"/>
              </a:rPr>
              <a:t> / </a:t>
            </a:r>
            <a:fld id="{2B9BCF77-12EC-4BD6-BCBA-9C8C697C6185}" type="slidecount">
              <a:rPr lang="el-GR" sz="1500" b="0" strike="noStrike" spc="-1">
                <a:solidFill>
                  <a:srgbClr val="666666"/>
                </a:solidFill>
                <a:latin typeface="Arial"/>
                <a:ea typeface="DejaVu Sans"/>
              </a:rPr>
              <a:t>35</a:t>
            </a:fld>
            <a:endParaRPr lang="el-GR" sz="1500" b="0" strike="noStrike" spc="-1">
              <a:latin typeface="Arial"/>
            </a:endParaRPr>
          </a:p>
        </p:txBody>
      </p:sp>
      <p:sp>
        <p:nvSpPr>
          <p:cNvPr id="104" name="CustomShape 2"/>
          <p:cNvSpPr/>
          <p:nvPr/>
        </p:nvSpPr>
        <p:spPr>
          <a:xfrm>
            <a:off x="900000" y="1009800"/>
            <a:ext cx="8997480" cy="427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el-GR" sz="2400" b="0" strike="noStrike" spc="-1">
                <a:solidFill>
                  <a:srgbClr val="000000"/>
                </a:solidFill>
                <a:latin typeface="Arial"/>
                <a:ea typeface="DejaVu Sans"/>
              </a:rPr>
              <a:t>Άρθρο 100: Ανάθεση διδασκαλίας από τον Διευθυντή (1) </a:t>
            </a:r>
            <a:endParaRPr lang="el-GR" sz="2400" b="0" strike="noStrike" spc="-1">
              <a:latin typeface="Arial"/>
            </a:endParaRPr>
          </a:p>
        </p:txBody>
      </p:sp>
      <p:sp>
        <p:nvSpPr>
          <p:cNvPr id="105" name="CustomShape 3"/>
          <p:cNvSpPr/>
          <p:nvPr/>
        </p:nvSpPr>
        <p:spPr>
          <a:xfrm>
            <a:off x="923760" y="2097360"/>
            <a:ext cx="8433720" cy="6001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216000" indent="-213480" algn="just">
              <a:lnSpc>
                <a:spcPct val="115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Στην αρχή του διδακτικού έτους και το αργότερο εντός τριών (3) εργάσιμων ημερών από την έναρξή του, οι εκπαιδευτικοί υποβάλλουν στον Διευθυντή της σχολικής μονάδας τις προτιμήσεις τους ως προς τις αναθέσεις διδασκαλίας των μαθημάτων στις τάξεις και στα τμήματα. </a:t>
            </a:r>
            <a:endParaRPr lang="el-GR" sz="1800" b="0" strike="noStrike" spc="-1">
              <a:latin typeface="Arial"/>
            </a:endParaRPr>
          </a:p>
          <a:p>
            <a:pPr marL="216000" indent="-213480" algn="just">
              <a:lnSpc>
                <a:spcPct val="115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Ο Σύλλογος Διδασκόντων, ύστερα από εισήγηση του Διευθυντή, αποφασίζει την ανάθεση στο διδακτικό προσωπικό της διδασκαλίας των μαθημάτων στις τάξεις και στα τμήματα. </a:t>
            </a:r>
            <a:endParaRPr lang="el-GR" sz="1800" b="0" strike="noStrike" spc="-1">
              <a:latin typeface="Arial"/>
            </a:endParaRPr>
          </a:p>
          <a:p>
            <a:pPr marL="216000" indent="-213480" algn="just">
              <a:lnSpc>
                <a:spcPct val="115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Στην περίπτωση μη λήψης της απόφασης από τον Σύλλογο Διδασκόντων, κατά την πρώτη συνεδρίασή του στην αρχή του διδακτικού έτους, την απόφαση λαμβάνει ο Διευθυντής, χωρίς να δεσμεύεται από τις δηλώσεις προτίμησης των εκπαιδευτικών. </a:t>
            </a:r>
            <a:endParaRPr lang="el-GR" sz="1800" b="0" strike="noStrike" spc="-1">
              <a:latin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CustomShape 1"/>
          <p:cNvSpPr/>
          <p:nvPr/>
        </p:nvSpPr>
        <p:spPr>
          <a:xfrm>
            <a:off x="0" y="7236000"/>
            <a:ext cx="10077480" cy="299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pPr>
            <a:r>
              <a:rPr lang="el-GR" sz="1000" b="0" strike="noStrike" spc="-1">
                <a:solidFill>
                  <a:srgbClr val="666666"/>
                </a:solidFill>
                <a:latin typeface="Arial"/>
                <a:ea typeface="DejaVu Sans"/>
              </a:rPr>
              <a:t>Δημοτικό Σχολείο Φύλλων                                               Οι αλλαγές στη λειτουργία του Σχολείου σύμφωνα με τον Ν. 4823/2021                                                    </a:t>
            </a:r>
            <a:fld id="{9652C14F-58AA-4FA8-AC57-D1BA33820BC7}" type="slidenum">
              <a:rPr lang="el-GR" sz="1500" b="0" strike="noStrike" spc="-1">
                <a:solidFill>
                  <a:srgbClr val="666666"/>
                </a:solidFill>
                <a:latin typeface="Arial"/>
                <a:ea typeface="DejaVu Sans"/>
              </a:rPr>
              <a:t>22</a:t>
            </a:fld>
            <a:r>
              <a:rPr lang="el-GR" sz="1500" b="0" strike="noStrike" spc="-1">
                <a:solidFill>
                  <a:srgbClr val="666666"/>
                </a:solidFill>
                <a:latin typeface="Arial"/>
                <a:ea typeface="DejaVu Sans"/>
              </a:rPr>
              <a:t> / </a:t>
            </a:r>
            <a:fld id="{18E364DE-3B94-40EC-BA37-493B93989777}" type="slidecount">
              <a:rPr lang="el-GR" sz="1500" b="0" strike="noStrike" spc="-1">
                <a:solidFill>
                  <a:srgbClr val="666666"/>
                </a:solidFill>
                <a:latin typeface="Arial"/>
                <a:ea typeface="DejaVu Sans"/>
              </a:rPr>
              <a:t>35</a:t>
            </a:fld>
            <a:endParaRPr lang="el-GR" sz="1500" b="0" strike="noStrike" spc="-1">
              <a:latin typeface="Arial"/>
            </a:endParaRPr>
          </a:p>
        </p:txBody>
      </p:sp>
      <p:sp>
        <p:nvSpPr>
          <p:cNvPr id="107" name="CustomShape 2"/>
          <p:cNvSpPr/>
          <p:nvPr/>
        </p:nvSpPr>
        <p:spPr>
          <a:xfrm>
            <a:off x="900000" y="1009800"/>
            <a:ext cx="8997480" cy="427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el-GR" sz="2400" b="0" strike="noStrike" spc="-1">
                <a:solidFill>
                  <a:srgbClr val="000000"/>
                </a:solidFill>
                <a:latin typeface="Arial"/>
                <a:ea typeface="DejaVu Sans"/>
              </a:rPr>
              <a:t>Άρθρο 100: Ανάθεση διδασκαλίας από τον Διευθυντή (2) </a:t>
            </a:r>
            <a:endParaRPr lang="el-GR" sz="2400" b="0" strike="noStrike" spc="-1">
              <a:latin typeface="Arial"/>
            </a:endParaRPr>
          </a:p>
        </p:txBody>
      </p:sp>
      <p:sp>
        <p:nvSpPr>
          <p:cNvPr id="108" name="CustomShape 3"/>
          <p:cNvSpPr/>
          <p:nvPr/>
        </p:nvSpPr>
        <p:spPr>
          <a:xfrm>
            <a:off x="923760" y="2097360"/>
            <a:ext cx="8433720" cy="6001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216000" indent="-213480" algn="just">
              <a:lnSpc>
                <a:spcPct val="115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Ο Διευθυντής ή ο Προϊστάμενος της σχολικής μονάδας δύναται να αναθέτει σε εκπαιδευτικό που έχει τοποθετηθεί στη σχολική του μονάδα υπερωριακή διδασκαλία, υποχρεωτική ή προαιρετική, έως πέντε (5) ώρες την εβδομάδα, για την κάλυψη διδακτικών αναγκών.</a:t>
            </a:r>
            <a:endParaRPr lang="el-GR" sz="1800" b="0" strike="noStrike" spc="-1">
              <a:latin typeface="Arial"/>
            </a:endParaRPr>
          </a:p>
          <a:p>
            <a:pPr marL="216000" indent="-213480" algn="just">
              <a:lnSpc>
                <a:spcPct val="115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Η ανάθεση υπερωριακής διδασκαλίας επιτρέπεται μόνο εφόσον, οι εκπαιδευτικοί της ίδιας ειδικότητας που υπηρετούν στη συγκεκριμένη σχολική μονάδα καλύπτουν πλήρως το υποχρεωτικό τους διδακτικό ωράριο και δεν υπάρχουν πλεονάσματα ωρών της ίδιας ειδικότητας σε σχολικές μονάδες της ίδιας ή όμορης ομάδας σχολείων. </a:t>
            </a:r>
            <a:endParaRPr lang="el-GR" sz="1800" b="0" strike="noStrike" spc="-1">
              <a:latin typeface="Aria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CustomShape 1"/>
          <p:cNvSpPr/>
          <p:nvPr/>
        </p:nvSpPr>
        <p:spPr>
          <a:xfrm>
            <a:off x="0" y="7236000"/>
            <a:ext cx="10077480" cy="299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pPr>
            <a:r>
              <a:rPr lang="el-GR" sz="1000" b="0" strike="noStrike" spc="-1">
                <a:solidFill>
                  <a:srgbClr val="666666"/>
                </a:solidFill>
                <a:latin typeface="Arial"/>
                <a:ea typeface="DejaVu Sans"/>
              </a:rPr>
              <a:t>Δημοτικό Σχολείο Φύλλων                                               Οι αλλαγές στη λειτουργία του Σχολείου σύμφωνα με τον Ν. 4823/2021                                                    </a:t>
            </a:r>
            <a:fld id="{6195AB7A-5D92-4047-B291-38F3DB3F13E7}" type="slidenum">
              <a:rPr lang="el-GR" sz="1500" b="0" strike="noStrike" spc="-1">
                <a:solidFill>
                  <a:srgbClr val="666666"/>
                </a:solidFill>
                <a:latin typeface="Arial"/>
                <a:ea typeface="DejaVu Sans"/>
              </a:rPr>
              <a:t>23</a:t>
            </a:fld>
            <a:r>
              <a:rPr lang="el-GR" sz="1500" b="0" strike="noStrike" spc="-1">
                <a:solidFill>
                  <a:srgbClr val="666666"/>
                </a:solidFill>
                <a:latin typeface="Arial"/>
                <a:ea typeface="DejaVu Sans"/>
              </a:rPr>
              <a:t> / </a:t>
            </a:r>
            <a:fld id="{E38DA2CB-5AD2-44DE-A7BB-8B494F9155CB}" type="slidecount">
              <a:rPr lang="el-GR" sz="1500" b="0" strike="noStrike" spc="-1">
                <a:solidFill>
                  <a:srgbClr val="666666"/>
                </a:solidFill>
                <a:latin typeface="Arial"/>
                <a:ea typeface="DejaVu Sans"/>
              </a:rPr>
              <a:t>35</a:t>
            </a:fld>
            <a:endParaRPr lang="el-GR" sz="1500" b="0" strike="noStrike" spc="-1">
              <a:latin typeface="Arial"/>
            </a:endParaRPr>
          </a:p>
        </p:txBody>
      </p:sp>
      <p:sp>
        <p:nvSpPr>
          <p:cNvPr id="110" name="CustomShape 2"/>
          <p:cNvSpPr/>
          <p:nvPr/>
        </p:nvSpPr>
        <p:spPr>
          <a:xfrm>
            <a:off x="900000" y="1009800"/>
            <a:ext cx="8997480" cy="427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el-GR" sz="2400" b="0" strike="noStrike" spc="-1">
                <a:solidFill>
                  <a:srgbClr val="000000"/>
                </a:solidFill>
                <a:latin typeface="Arial"/>
                <a:ea typeface="DejaVu Sans"/>
              </a:rPr>
              <a:t>Άρθρο 101: Ανάθεση εξωδιδακτικών εργασιών από τον Διευθυντή ή τον Προϊστάμενο της σχολικής μονάδας - Τροποποίηση της παρ. 8 του άρθρου 13 του ν. 1566/1985 (1)</a:t>
            </a:r>
            <a:endParaRPr lang="el-GR" sz="2400" b="0" strike="noStrike" spc="-1">
              <a:latin typeface="Arial"/>
            </a:endParaRPr>
          </a:p>
        </p:txBody>
      </p:sp>
      <p:sp>
        <p:nvSpPr>
          <p:cNvPr id="111" name="CustomShape 3"/>
          <p:cNvSpPr/>
          <p:nvPr/>
        </p:nvSpPr>
        <p:spPr>
          <a:xfrm>
            <a:off x="923760" y="2385360"/>
            <a:ext cx="8433720" cy="6001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216000" indent="-213480" algn="just">
              <a:lnSpc>
                <a:spcPct val="150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Ο Διευθυντής της σχολικής μονάδας αναθέτει στο διδακτικό προσωπικό την εκτέλεση εξωδιδακτικών εργασιών, εκτός του διδακτικού και εντός του εργασιακού ωραρίου σύμφωνα με παρ. 8 του άρθρου 13 του ν. 1566/1985 (Α’ 167). </a:t>
            </a:r>
            <a:endParaRPr lang="el-GR" sz="1800" b="0" strike="noStrike" spc="-1">
              <a:latin typeface="Arial"/>
            </a:endParaRPr>
          </a:p>
          <a:p>
            <a:pPr marL="216000" indent="-213480" algn="just">
              <a:lnSpc>
                <a:spcPct val="150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Οι εκπαιδευτικοί των σχολείων της Πρωτοβάθμιας και Δευτεροβάθμιας εκπαίδευσης παραμένουν υποχρεωτικά στο σχολείο τους τις εργάσιμες ημέρες, πέρα από τις ώρες διδασκαλίας, όχι όμως πέρα από έξι (6) ώρες την ημέρα ή τριάντα (30) ώρες την εβδομάδα και με την επιφύλαξη της παρ. 2 του Κεφαλαίου ΣΤ’ του άρθρου 11, για την προσφορά και άλλων υπηρεσιών που ανατίθενται από τον Διευθυντή … </a:t>
            </a:r>
            <a:endParaRPr lang="el-GR" sz="1800" b="0" strike="noStrike" spc="-1">
              <a:latin typeface="Aria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CustomShape 1"/>
          <p:cNvSpPr/>
          <p:nvPr/>
        </p:nvSpPr>
        <p:spPr>
          <a:xfrm>
            <a:off x="0" y="7236000"/>
            <a:ext cx="10077480" cy="299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pPr>
            <a:r>
              <a:rPr lang="el-GR" sz="1000" b="0" strike="noStrike" spc="-1">
                <a:solidFill>
                  <a:srgbClr val="666666"/>
                </a:solidFill>
                <a:latin typeface="Arial"/>
                <a:ea typeface="DejaVu Sans"/>
              </a:rPr>
              <a:t>Δημοτικό Σχολείο Φύλλων                                               Οι αλλαγές στη λειτουργία του Σχολείου σύμφωνα με τον Ν. 4823/2021                                                    </a:t>
            </a:r>
            <a:fld id="{BB42B6EE-EB82-4F19-B757-AE747193CD57}" type="slidenum">
              <a:rPr lang="el-GR" sz="1500" b="0" strike="noStrike" spc="-1">
                <a:solidFill>
                  <a:srgbClr val="666666"/>
                </a:solidFill>
                <a:latin typeface="Arial"/>
                <a:ea typeface="DejaVu Sans"/>
              </a:rPr>
              <a:t>24</a:t>
            </a:fld>
            <a:r>
              <a:rPr lang="el-GR" sz="1500" b="0" strike="noStrike" spc="-1">
                <a:solidFill>
                  <a:srgbClr val="666666"/>
                </a:solidFill>
                <a:latin typeface="Arial"/>
                <a:ea typeface="DejaVu Sans"/>
              </a:rPr>
              <a:t> / </a:t>
            </a:r>
            <a:fld id="{1E08C030-1701-47F7-B50B-FFA88D965EAC}" type="slidecount">
              <a:rPr lang="el-GR" sz="1500" b="0" strike="noStrike" spc="-1">
                <a:solidFill>
                  <a:srgbClr val="666666"/>
                </a:solidFill>
                <a:latin typeface="Arial"/>
                <a:ea typeface="DejaVu Sans"/>
              </a:rPr>
              <a:t>35</a:t>
            </a:fld>
            <a:endParaRPr lang="el-GR" sz="1500" b="0" strike="noStrike" spc="-1">
              <a:latin typeface="Arial"/>
            </a:endParaRPr>
          </a:p>
        </p:txBody>
      </p:sp>
      <p:sp>
        <p:nvSpPr>
          <p:cNvPr id="113" name="CustomShape 2"/>
          <p:cNvSpPr/>
          <p:nvPr/>
        </p:nvSpPr>
        <p:spPr>
          <a:xfrm>
            <a:off x="900000" y="1009800"/>
            <a:ext cx="8997480" cy="427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el-GR" sz="2400" b="0" strike="noStrike" spc="-1">
                <a:solidFill>
                  <a:srgbClr val="000000"/>
                </a:solidFill>
                <a:latin typeface="Arial"/>
                <a:ea typeface="DejaVu Sans"/>
              </a:rPr>
              <a:t>Άρθρο 101: Ανάθεση εξωδιδακτικών εργασιών από τον Διευθυντή ή τον Προϊστάμενο της σχολικής μονάδας - Τροποποίηση της παρ. 8 του άρθρου 13 του ν. 1566/1985 (2)</a:t>
            </a:r>
            <a:endParaRPr lang="el-GR" sz="2400" b="0" strike="noStrike" spc="-1">
              <a:latin typeface="Arial"/>
            </a:endParaRPr>
          </a:p>
        </p:txBody>
      </p:sp>
      <p:sp>
        <p:nvSpPr>
          <p:cNvPr id="114" name="CustomShape 3"/>
          <p:cNvSpPr/>
          <p:nvPr/>
        </p:nvSpPr>
        <p:spPr>
          <a:xfrm>
            <a:off x="923760" y="2385360"/>
            <a:ext cx="8433720" cy="6001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just">
              <a:lnSpc>
                <a:spcPct val="115000"/>
              </a:lnSpc>
              <a:spcAft>
                <a:spcPts val="1984"/>
              </a:spcAft>
            </a:pPr>
            <a:r>
              <a:rPr lang="el-GR" sz="1800" b="0" strike="noStrike" spc="-1">
                <a:solidFill>
                  <a:srgbClr val="000000"/>
                </a:solidFill>
                <a:latin typeface="Arial"/>
                <a:ea typeface="DejaVu Sans"/>
              </a:rPr>
              <a:t>… και συνδέονται με το γενικότερο εκπαιδευτικό έργο, όπως </a:t>
            </a:r>
            <a:endParaRPr lang="el-GR" sz="1800" b="0" strike="noStrike" spc="-1">
              <a:latin typeface="Arial"/>
            </a:endParaRPr>
          </a:p>
          <a:p>
            <a:pPr marL="144000" algn="just">
              <a:lnSpc>
                <a:spcPct val="115000"/>
              </a:lnSpc>
              <a:buClr>
                <a:srgbClr val="000000"/>
              </a:buClr>
              <a:buSzPct val="120000"/>
              <a:buFont typeface="Symbol" charset="2"/>
              <a:buChar char=""/>
            </a:pPr>
            <a:r>
              <a:rPr lang="el-GR" sz="1800" b="0" strike="noStrike" spc="-1">
                <a:solidFill>
                  <a:srgbClr val="000000"/>
                </a:solidFill>
                <a:latin typeface="Arial"/>
                <a:ea typeface="DejaVu Sans"/>
              </a:rPr>
              <a:t>η προετοιμασία του εποπτικού εκπαιδευτικού υλικού και των εργαστηριακών ασκήσεων, </a:t>
            </a:r>
            <a:endParaRPr lang="el-GR" sz="1800" b="0" strike="noStrike" spc="-1">
              <a:latin typeface="Arial"/>
            </a:endParaRPr>
          </a:p>
          <a:p>
            <a:pPr marL="144000" algn="just">
              <a:lnSpc>
                <a:spcPct val="115000"/>
              </a:lnSpc>
              <a:buClr>
                <a:srgbClr val="000000"/>
              </a:buClr>
              <a:buSzPct val="120000"/>
              <a:buFont typeface="Symbol" charset="2"/>
              <a:buChar char=""/>
            </a:pPr>
            <a:r>
              <a:rPr lang="el-GR" sz="1800" b="0" strike="noStrike" spc="-1">
                <a:solidFill>
                  <a:srgbClr val="000000"/>
                </a:solidFill>
                <a:latin typeface="Arial"/>
                <a:ea typeface="DejaVu Sans"/>
              </a:rPr>
              <a:t>η διόρθωση εργασιών και διαγωνισμάτων, </a:t>
            </a:r>
            <a:endParaRPr lang="el-GR" sz="1800" b="0" strike="noStrike" spc="-1">
              <a:latin typeface="Arial"/>
            </a:endParaRPr>
          </a:p>
          <a:p>
            <a:pPr marL="144000" algn="just">
              <a:lnSpc>
                <a:spcPct val="115000"/>
              </a:lnSpc>
              <a:buClr>
                <a:srgbClr val="000000"/>
              </a:buClr>
              <a:buSzPct val="120000"/>
              <a:buFont typeface="Symbol" charset="2"/>
              <a:buChar char=""/>
            </a:pPr>
            <a:r>
              <a:rPr lang="el-GR" sz="1800" b="0" strike="noStrike" spc="-1">
                <a:solidFill>
                  <a:srgbClr val="000000"/>
                </a:solidFill>
                <a:latin typeface="Arial"/>
                <a:ea typeface="DejaVu Sans"/>
              </a:rPr>
              <a:t>η καταχώριση - ενημέρωση της αξιολόγησης των μαθητών, </a:t>
            </a:r>
            <a:endParaRPr lang="el-GR" sz="1800" b="0" strike="noStrike" spc="-1">
              <a:latin typeface="Arial"/>
            </a:endParaRPr>
          </a:p>
          <a:p>
            <a:pPr marL="144000" algn="just">
              <a:lnSpc>
                <a:spcPct val="115000"/>
              </a:lnSpc>
              <a:buClr>
                <a:srgbClr val="000000"/>
              </a:buClr>
              <a:buSzPct val="120000"/>
              <a:buFont typeface="Symbol" charset="2"/>
              <a:buChar char=""/>
            </a:pPr>
            <a:r>
              <a:rPr lang="el-GR" sz="1800" b="0" strike="noStrike" spc="-1">
                <a:solidFill>
                  <a:srgbClr val="000000"/>
                </a:solidFill>
                <a:latin typeface="Arial"/>
                <a:ea typeface="DejaVu Sans"/>
              </a:rPr>
              <a:t>η συμμετοχή στην προετοιμασία και την πραγματοποίηση εορταστικών, αθλητικών και πολιτιστικών εκδηλώσεων, </a:t>
            </a:r>
            <a:endParaRPr lang="el-GR" sz="1800" b="0" strike="noStrike" spc="-1">
              <a:latin typeface="Arial"/>
            </a:endParaRPr>
          </a:p>
          <a:p>
            <a:pPr marL="144000" algn="just">
              <a:lnSpc>
                <a:spcPct val="115000"/>
              </a:lnSpc>
              <a:buClr>
                <a:srgbClr val="000000"/>
              </a:buClr>
              <a:buSzPct val="120000"/>
              <a:buFont typeface="Symbol" charset="2"/>
              <a:buChar char=""/>
            </a:pPr>
            <a:r>
              <a:rPr lang="el-GR" sz="1800" b="0" strike="noStrike" spc="-1">
                <a:solidFill>
                  <a:srgbClr val="000000"/>
                </a:solidFill>
                <a:latin typeface="Arial"/>
                <a:ea typeface="DejaVu Sans"/>
              </a:rPr>
              <a:t>ο προγραμματισμός και η αποτίμηση του εκπαιδευτικού έργου, </a:t>
            </a:r>
            <a:endParaRPr lang="el-GR" sz="1800" b="0" strike="noStrike" spc="-1">
              <a:latin typeface="Arial"/>
            </a:endParaRPr>
          </a:p>
          <a:p>
            <a:pPr marL="144000" algn="just">
              <a:lnSpc>
                <a:spcPct val="115000"/>
              </a:lnSpc>
              <a:buClr>
                <a:srgbClr val="000000"/>
              </a:buClr>
              <a:buSzPct val="120000"/>
              <a:buFont typeface="Symbol" charset="2"/>
              <a:buChar char=""/>
            </a:pPr>
            <a:r>
              <a:rPr lang="el-GR" sz="1800" b="0" strike="noStrike" spc="-1">
                <a:solidFill>
                  <a:srgbClr val="000000"/>
                </a:solidFill>
                <a:latin typeface="Arial"/>
                <a:ea typeface="DejaVu Sans"/>
              </a:rPr>
              <a:t>η συνεργασία με εκπαιδευτικούς που διδάσκουν στο ίδιο τμήμα ή που διδάσκουν τα ίδια γνωστικά αντικείμενα, </a:t>
            </a:r>
            <a:endParaRPr lang="el-GR" sz="1800" b="0" strike="noStrike" spc="-1">
              <a:latin typeface="Arial"/>
            </a:endParaRPr>
          </a:p>
          <a:p>
            <a:pPr algn="just">
              <a:lnSpc>
                <a:spcPct val="115000"/>
              </a:lnSpc>
            </a:pPr>
            <a:r>
              <a:rPr lang="el-GR" sz="1800" b="0" strike="noStrike" spc="-1">
                <a:solidFill>
                  <a:srgbClr val="000000"/>
                </a:solidFill>
                <a:latin typeface="Arial"/>
                <a:ea typeface="DejaVu Sans"/>
              </a:rPr>
              <a:t>...</a:t>
            </a:r>
            <a:endParaRPr lang="el-GR" sz="1800" b="0" strike="noStrike" spc="-1">
              <a:latin typeface="Aria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 name="CustomShape 1"/>
          <p:cNvSpPr/>
          <p:nvPr/>
        </p:nvSpPr>
        <p:spPr>
          <a:xfrm>
            <a:off x="0" y="7236000"/>
            <a:ext cx="10077480" cy="299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pPr>
            <a:r>
              <a:rPr lang="el-GR" sz="1000" b="0" strike="noStrike" spc="-1">
                <a:solidFill>
                  <a:srgbClr val="666666"/>
                </a:solidFill>
                <a:latin typeface="Arial"/>
                <a:ea typeface="DejaVu Sans"/>
              </a:rPr>
              <a:t>Δημοτικό Σχολείο Φύλλων                                               Οι αλλαγές στη λειτουργία του Σχολείου σύμφωνα με τον Ν. 4823/2021                                                    </a:t>
            </a:r>
            <a:fld id="{494D1255-D9B7-403A-AFFD-BF452C9066C4}" type="slidenum">
              <a:rPr lang="el-GR" sz="1500" b="0" strike="noStrike" spc="-1">
                <a:solidFill>
                  <a:srgbClr val="666666"/>
                </a:solidFill>
                <a:latin typeface="Arial"/>
                <a:ea typeface="DejaVu Sans"/>
              </a:rPr>
              <a:t>25</a:t>
            </a:fld>
            <a:r>
              <a:rPr lang="el-GR" sz="1500" b="0" strike="noStrike" spc="-1">
                <a:solidFill>
                  <a:srgbClr val="666666"/>
                </a:solidFill>
                <a:latin typeface="Arial"/>
                <a:ea typeface="DejaVu Sans"/>
              </a:rPr>
              <a:t> / </a:t>
            </a:r>
            <a:fld id="{354A8D26-A972-4151-A346-94FAB3C83813}" type="slidecount">
              <a:rPr lang="el-GR" sz="1500" b="0" strike="noStrike" spc="-1">
                <a:solidFill>
                  <a:srgbClr val="666666"/>
                </a:solidFill>
                <a:latin typeface="Arial"/>
                <a:ea typeface="DejaVu Sans"/>
              </a:rPr>
              <a:t>35</a:t>
            </a:fld>
            <a:endParaRPr lang="el-GR" sz="1500" b="0" strike="noStrike" spc="-1">
              <a:latin typeface="Arial"/>
            </a:endParaRPr>
          </a:p>
        </p:txBody>
      </p:sp>
      <p:sp>
        <p:nvSpPr>
          <p:cNvPr id="116" name="CustomShape 2"/>
          <p:cNvSpPr/>
          <p:nvPr/>
        </p:nvSpPr>
        <p:spPr>
          <a:xfrm>
            <a:off x="900000" y="1009800"/>
            <a:ext cx="8997480" cy="427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el-GR" sz="2400" b="0" strike="noStrike" spc="-1">
                <a:solidFill>
                  <a:srgbClr val="000000"/>
                </a:solidFill>
                <a:latin typeface="Arial"/>
                <a:ea typeface="DejaVu Sans"/>
              </a:rPr>
              <a:t>Άρθρο 101: Ανάθεση εξωδιδακτικών εργασιών από τον Διευθυντή ή τον Προϊστάμενο της σχολικής μονάδας - Τροποποίηση της παρ. 8 του άρθρου 13 του ν. 1566/1985 (3)</a:t>
            </a:r>
            <a:endParaRPr lang="el-GR" sz="2400" b="0" strike="noStrike" spc="-1">
              <a:latin typeface="Arial"/>
            </a:endParaRPr>
          </a:p>
        </p:txBody>
      </p:sp>
      <p:sp>
        <p:nvSpPr>
          <p:cNvPr id="117" name="CustomShape 3"/>
          <p:cNvSpPr/>
          <p:nvPr/>
        </p:nvSpPr>
        <p:spPr>
          <a:xfrm>
            <a:off x="923760" y="2385360"/>
            <a:ext cx="8433720" cy="6001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just">
              <a:lnSpc>
                <a:spcPct val="115000"/>
              </a:lnSpc>
            </a:pPr>
            <a:r>
              <a:rPr lang="el-GR" sz="1800" b="0" strike="noStrike" spc="-1">
                <a:solidFill>
                  <a:srgbClr val="000000"/>
                </a:solidFill>
                <a:latin typeface="Arial"/>
                <a:ea typeface="DejaVu Sans"/>
              </a:rPr>
              <a:t>… </a:t>
            </a:r>
            <a:endParaRPr lang="el-GR" sz="1800" b="0" strike="noStrike" spc="-1">
              <a:latin typeface="Arial"/>
            </a:endParaRPr>
          </a:p>
          <a:p>
            <a:pPr marL="216000" algn="just">
              <a:lnSpc>
                <a:spcPct val="115000"/>
              </a:lnSpc>
              <a:buClr>
                <a:srgbClr val="000000"/>
              </a:buClr>
              <a:buSzPct val="120000"/>
              <a:buFont typeface="Symbol" charset="2"/>
              <a:buChar char=""/>
            </a:pPr>
            <a:r>
              <a:rPr lang="el-GR" sz="1800" b="0" strike="noStrike" spc="-1">
                <a:solidFill>
                  <a:srgbClr val="000000"/>
                </a:solidFill>
                <a:latin typeface="Arial"/>
                <a:ea typeface="DejaVu Sans"/>
              </a:rPr>
              <a:t>οι παιδαγωγικές συναντήσεις για την κατάρτιση ομαδικών ή εξατομικευμένων προγραμμάτων υποστήριξης συγκεκριμένων μαθητικών ομάδων ή μαθητών, </a:t>
            </a:r>
            <a:endParaRPr lang="el-GR" sz="1800" b="0" strike="noStrike" spc="-1">
              <a:latin typeface="Arial"/>
            </a:endParaRPr>
          </a:p>
          <a:p>
            <a:pPr marL="216000" algn="just">
              <a:lnSpc>
                <a:spcPct val="115000"/>
              </a:lnSpc>
              <a:buClr>
                <a:srgbClr val="000000"/>
              </a:buClr>
              <a:buSzPct val="120000"/>
              <a:buFont typeface="Symbol" charset="2"/>
              <a:buChar char=""/>
            </a:pPr>
            <a:r>
              <a:rPr lang="el-GR" sz="1800" b="0" strike="noStrike" spc="-1">
                <a:solidFill>
                  <a:srgbClr val="000000"/>
                </a:solidFill>
                <a:latin typeface="Arial"/>
                <a:ea typeface="DejaVu Sans"/>
              </a:rPr>
              <a:t>η επίβλεψη σχολικών γευμάτων, </a:t>
            </a:r>
            <a:endParaRPr lang="el-GR" sz="1800" b="0" strike="noStrike" spc="-1">
              <a:latin typeface="Arial"/>
            </a:endParaRPr>
          </a:p>
          <a:p>
            <a:pPr marL="216000" algn="just">
              <a:lnSpc>
                <a:spcPct val="115000"/>
              </a:lnSpc>
              <a:buClr>
                <a:srgbClr val="000000"/>
              </a:buClr>
              <a:buSzPct val="120000"/>
              <a:buFont typeface="Symbol" charset="2"/>
              <a:buChar char=""/>
            </a:pPr>
            <a:r>
              <a:rPr lang="el-GR" sz="1800" b="0" strike="noStrike" spc="-1">
                <a:solidFill>
                  <a:srgbClr val="000000"/>
                </a:solidFill>
                <a:latin typeface="Arial"/>
                <a:ea typeface="DejaVu Sans"/>
              </a:rPr>
              <a:t>η ενημέρωση των γονέων και κηδεμόνων, </a:t>
            </a:r>
            <a:endParaRPr lang="el-GR" sz="1800" b="0" strike="noStrike" spc="-1">
              <a:latin typeface="Arial"/>
            </a:endParaRPr>
          </a:p>
          <a:p>
            <a:pPr marL="216000" algn="just">
              <a:lnSpc>
                <a:spcPct val="115000"/>
              </a:lnSpc>
              <a:buClr>
                <a:srgbClr val="000000"/>
              </a:buClr>
              <a:buSzPct val="120000"/>
              <a:buFont typeface="Symbol" charset="2"/>
              <a:buChar char=""/>
            </a:pPr>
            <a:r>
              <a:rPr lang="el-GR" sz="1800" b="0" strike="noStrike" spc="-1">
                <a:solidFill>
                  <a:srgbClr val="000000"/>
                </a:solidFill>
                <a:latin typeface="Arial"/>
                <a:ea typeface="DejaVu Sans"/>
              </a:rPr>
              <a:t>η τήρηση βιβλίων του σχολείου και </a:t>
            </a:r>
            <a:endParaRPr lang="el-GR" sz="1800" b="0" strike="noStrike" spc="-1">
              <a:latin typeface="Arial"/>
            </a:endParaRPr>
          </a:p>
          <a:p>
            <a:pPr marL="216000" algn="just">
              <a:lnSpc>
                <a:spcPct val="115000"/>
              </a:lnSpc>
              <a:buClr>
                <a:srgbClr val="000000"/>
              </a:buClr>
              <a:buSzPct val="120000"/>
              <a:buFont typeface="Symbol" charset="2"/>
              <a:buChar char=""/>
            </a:pPr>
            <a:r>
              <a:rPr lang="el-GR" sz="1800" b="0" strike="noStrike" spc="-1">
                <a:solidFill>
                  <a:srgbClr val="000000"/>
                </a:solidFill>
                <a:latin typeface="Arial"/>
                <a:ea typeface="DejaVu Sans"/>
              </a:rPr>
              <a:t>η εκτέλεση διοικητικών εργασιών.</a:t>
            </a:r>
            <a:endParaRPr lang="el-GR" sz="1800" b="0" strike="noStrike" spc="-1">
              <a:latin typeface="Arial"/>
            </a:endParaRPr>
          </a:p>
          <a:p>
            <a:pPr algn="just">
              <a:lnSpc>
                <a:spcPct val="115000"/>
              </a:lnSpc>
            </a:pPr>
            <a:endParaRPr lang="el-GR" sz="1800" b="0" strike="noStrike" spc="-1">
              <a:latin typeface="Arial"/>
            </a:endParaRPr>
          </a:p>
          <a:p>
            <a:pPr marL="216000" indent="-213480" algn="just">
              <a:lnSpc>
                <a:spcPct val="115000"/>
              </a:lnSpc>
              <a:buClr>
                <a:srgbClr val="000000"/>
              </a:buClr>
              <a:buSzPct val="120000"/>
              <a:buFont typeface="Wingdings" charset="2"/>
              <a:buChar char=""/>
            </a:pPr>
            <a:r>
              <a:rPr lang="el-GR" sz="1800" b="0" strike="noStrike" spc="-1">
                <a:solidFill>
                  <a:srgbClr val="000000"/>
                </a:solidFill>
                <a:latin typeface="Arial"/>
                <a:ea typeface="DejaVu Sans"/>
              </a:rPr>
              <a:t>Με την επιφύλαξη της περ. α’ της παρ. 2 του άρθρου 53 του ν. 2721/1999 (Α’ 112), από τις πρόσθετες αυτές υπηρεσίες απαλλάσσεται ο γονέας παιδιού μέχρι δύο ετών. </a:t>
            </a:r>
            <a:endParaRPr lang="el-GR" sz="1800" b="0" strike="noStrike" spc="-1">
              <a:latin typeface="Arial"/>
            </a:endParaRPr>
          </a:p>
        </p:txBody>
      </p:sp>
      <p:sp>
        <p:nvSpPr>
          <p:cNvPr id="118" name="CustomShape 4"/>
          <p:cNvSpPr/>
          <p:nvPr/>
        </p:nvSpPr>
        <p:spPr>
          <a:xfrm>
            <a:off x="5760000" y="3564000"/>
            <a:ext cx="3923640" cy="1259640"/>
          </a:xfrm>
          <a:prstGeom prst="wedgeRoundRectCallout">
            <a:avLst>
              <a:gd name="adj1" fmla="val -86078"/>
              <a:gd name="adj2" fmla="val 66962"/>
              <a:gd name="adj3" fmla="val 16667"/>
            </a:avLst>
          </a:prstGeom>
          <a:solidFill>
            <a:srgbClr val="FFFF38"/>
          </a:solidFill>
          <a:ln w="0">
            <a:solidFill>
              <a:srgbClr val="3465A4"/>
            </a:solidFill>
          </a:ln>
        </p:spPr>
        <p:style>
          <a:lnRef idx="0">
            <a:scrgbClr r="0" g="0" b="0"/>
          </a:lnRef>
          <a:fillRef idx="0">
            <a:scrgbClr r="0" g="0" b="0"/>
          </a:fillRef>
          <a:effectRef idx="0">
            <a:scrgbClr r="0" g="0" b="0"/>
          </a:effectRef>
          <a:fontRef idx="minor"/>
        </p:style>
        <p:txBody>
          <a:bodyPr wrap="none" lIns="90000" tIns="45000" rIns="90000" bIns="45000" anchor="ctr">
            <a:noAutofit/>
          </a:bodyPr>
          <a:lstStyle/>
          <a:p>
            <a:pPr algn="just">
              <a:lnSpc>
                <a:spcPct val="115000"/>
              </a:lnSpc>
            </a:pPr>
            <a:r>
              <a:rPr lang="el-GR" sz="1200" b="0" strike="noStrike" spc="-1">
                <a:solidFill>
                  <a:srgbClr val="000000"/>
                </a:solidFill>
                <a:latin typeface="Arial"/>
                <a:ea typeface="DejaVu Sans"/>
              </a:rPr>
              <a:t>Οι μητέρες τακτικοί εκπαιδευτικοί μπορούν να </a:t>
            </a:r>
            <a:endParaRPr lang="el-GR" sz="1200" b="0" strike="noStrike" spc="-1">
              <a:latin typeface="Arial"/>
            </a:endParaRPr>
          </a:p>
          <a:p>
            <a:pPr algn="just">
              <a:lnSpc>
                <a:spcPct val="115000"/>
              </a:lnSpc>
            </a:pPr>
            <a:r>
              <a:rPr lang="el-GR" sz="1200" b="0" strike="noStrike" spc="-1">
                <a:solidFill>
                  <a:srgbClr val="000000"/>
                </a:solidFill>
                <a:latin typeface="Arial"/>
                <a:ea typeface="DejaVu Sans"/>
              </a:rPr>
              <a:t>επιλέγουν τη χορήγηση άδειας εννέα (9) μηνών </a:t>
            </a:r>
            <a:endParaRPr lang="el-GR" sz="1200" b="0" strike="noStrike" spc="-1">
              <a:latin typeface="Arial"/>
            </a:endParaRPr>
          </a:p>
          <a:p>
            <a:pPr algn="just">
              <a:lnSpc>
                <a:spcPct val="115000"/>
              </a:lnSpc>
            </a:pPr>
            <a:r>
              <a:rPr lang="el-GR" sz="1200" b="0" strike="noStrike" spc="-1">
                <a:solidFill>
                  <a:srgbClr val="000000"/>
                </a:solidFill>
                <a:latin typeface="Arial"/>
                <a:ea typeface="DejaVu Sans"/>
              </a:rPr>
              <a:t>με αποδοχές για ανατροφή παιδιού του άρθρου 53 ή</a:t>
            </a:r>
            <a:endParaRPr lang="el-GR" sz="1200" b="0" strike="noStrike" spc="-1">
              <a:latin typeface="Arial"/>
            </a:endParaRPr>
          </a:p>
          <a:p>
            <a:pPr algn="just">
              <a:lnSpc>
                <a:spcPct val="115000"/>
              </a:lnSpc>
            </a:pPr>
            <a:r>
              <a:rPr lang="el-GR" sz="1200" b="0" strike="noStrike" spc="-1">
                <a:solidFill>
                  <a:srgbClr val="000000"/>
                </a:solidFill>
                <a:latin typeface="Arial"/>
                <a:ea typeface="DejaVu Sans"/>
              </a:rPr>
              <a:t> τις διευκολύνσεις της παραγράφου 8 του άρθρου 13 </a:t>
            </a:r>
            <a:endParaRPr lang="el-GR" sz="1200" b="0" strike="noStrike" spc="-1">
              <a:latin typeface="Arial"/>
            </a:endParaRPr>
          </a:p>
          <a:p>
            <a:pPr algn="just">
              <a:lnSpc>
                <a:spcPct val="115000"/>
              </a:lnSpc>
            </a:pPr>
            <a:r>
              <a:rPr lang="el-GR" sz="1200" b="0" strike="noStrike" spc="-1">
                <a:solidFill>
                  <a:srgbClr val="000000"/>
                </a:solidFill>
                <a:latin typeface="Arial"/>
                <a:ea typeface="DejaVu Sans"/>
              </a:rPr>
              <a:t>του ν. 1566/1985 (ΦΕΚ 167 Α) και του άρθρου 30 </a:t>
            </a:r>
            <a:endParaRPr lang="el-GR" sz="1200" b="0" strike="noStrike" spc="-1">
              <a:latin typeface="Arial"/>
            </a:endParaRPr>
          </a:p>
          <a:p>
            <a:pPr algn="just">
              <a:lnSpc>
                <a:spcPct val="115000"/>
              </a:lnSpc>
            </a:pPr>
            <a:r>
              <a:rPr lang="el-GR" sz="1200" b="0" strike="noStrike" spc="-1">
                <a:solidFill>
                  <a:srgbClr val="000000"/>
                </a:solidFill>
                <a:latin typeface="Arial"/>
                <a:ea typeface="DejaVu Sans"/>
              </a:rPr>
              <a:t>παρ. 14 του ν. 2083/1992 (ΦΕΚ 159 Α').</a:t>
            </a:r>
            <a:endParaRPr lang="el-GR" sz="1200" b="0" strike="noStrike" spc="-1">
              <a:latin typeface="Aria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CustomShape 1"/>
          <p:cNvSpPr/>
          <p:nvPr/>
        </p:nvSpPr>
        <p:spPr>
          <a:xfrm>
            <a:off x="0" y="7236000"/>
            <a:ext cx="10077480" cy="299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pPr>
            <a:r>
              <a:rPr lang="el-GR" sz="1000" b="0" strike="noStrike" spc="-1">
                <a:solidFill>
                  <a:srgbClr val="666666"/>
                </a:solidFill>
                <a:latin typeface="Arial"/>
                <a:ea typeface="DejaVu Sans"/>
              </a:rPr>
              <a:t>Δημοτικό Σχολείο Φύλλων                                               Οι αλλαγές στη λειτουργία του Σχολείου σύμφωνα με τον Ν. 4823/2021                                                    </a:t>
            </a:r>
            <a:fld id="{A06D1078-2A44-449F-8D84-9EB093D0B378}" type="slidenum">
              <a:rPr lang="el-GR" sz="1500" b="0" strike="noStrike" spc="-1">
                <a:solidFill>
                  <a:srgbClr val="666666"/>
                </a:solidFill>
                <a:latin typeface="Arial"/>
                <a:ea typeface="DejaVu Sans"/>
              </a:rPr>
              <a:t>26</a:t>
            </a:fld>
            <a:r>
              <a:rPr lang="el-GR" sz="1500" b="0" strike="noStrike" spc="-1">
                <a:solidFill>
                  <a:srgbClr val="666666"/>
                </a:solidFill>
                <a:latin typeface="Arial"/>
                <a:ea typeface="DejaVu Sans"/>
              </a:rPr>
              <a:t> / </a:t>
            </a:r>
            <a:fld id="{9364362F-59AC-4097-A87D-6882F8280939}" type="slidecount">
              <a:rPr lang="el-GR" sz="1500" b="0" strike="noStrike" spc="-1">
                <a:solidFill>
                  <a:srgbClr val="666666"/>
                </a:solidFill>
                <a:latin typeface="Arial"/>
                <a:ea typeface="DejaVu Sans"/>
              </a:rPr>
              <a:t>35</a:t>
            </a:fld>
            <a:endParaRPr lang="el-GR" sz="1500" b="0" strike="noStrike" spc="-1">
              <a:latin typeface="Arial"/>
            </a:endParaRPr>
          </a:p>
        </p:txBody>
      </p:sp>
      <p:sp>
        <p:nvSpPr>
          <p:cNvPr id="120" name="CustomShape 2"/>
          <p:cNvSpPr/>
          <p:nvPr/>
        </p:nvSpPr>
        <p:spPr>
          <a:xfrm>
            <a:off x="900000" y="1009800"/>
            <a:ext cx="8997480" cy="427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el-GR" sz="2400" b="0" strike="noStrike" spc="-1">
                <a:solidFill>
                  <a:srgbClr val="000000"/>
                </a:solidFill>
                <a:latin typeface="Arial"/>
                <a:ea typeface="DejaVu Sans"/>
              </a:rPr>
              <a:t>Άρθρο 102: Ορισμός υπεύθυνων τμημάτων και μαθητικών κοινοτήτων</a:t>
            </a:r>
            <a:endParaRPr lang="el-GR" sz="2400" b="0" strike="noStrike" spc="-1">
              <a:latin typeface="Arial"/>
            </a:endParaRPr>
          </a:p>
        </p:txBody>
      </p:sp>
      <p:sp>
        <p:nvSpPr>
          <p:cNvPr id="121" name="CustomShape 3"/>
          <p:cNvSpPr/>
          <p:nvPr/>
        </p:nvSpPr>
        <p:spPr>
          <a:xfrm>
            <a:off x="923760" y="2097360"/>
            <a:ext cx="8433720" cy="6001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216000" indent="-213480" algn="just">
              <a:lnSpc>
                <a:spcPct val="150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Στην αρχή του διδακτικού έτους, με απόφαση του Συλλόγου Διδασκόντων, μετά από εισήγηση του Διευθυντή της σχολικής μονάδας, ορίζονται ένας (1) εκπαιδευτικός ως υπεύθυνος για κάθε τμήμα, καθώς και οι εκπαιδευτικοί που αναλαμβάνουν τα καθήκοντα </a:t>
            </a:r>
            <a:r>
              <a:rPr lang="el-GR" sz="1800" b="0" strike="noStrike" spc="-1">
                <a:solidFill>
                  <a:srgbClr val="FF0000"/>
                </a:solidFill>
                <a:latin typeface="Arial"/>
                <a:ea typeface="DejaVu Sans"/>
              </a:rPr>
              <a:t>συμβούλων των αντίστοιχων μαθητικών κοινοτήτων (;)</a:t>
            </a:r>
            <a:r>
              <a:rPr lang="el-GR" sz="1800" b="0" strike="noStrike" spc="-1">
                <a:solidFill>
                  <a:srgbClr val="000000"/>
                </a:solidFill>
                <a:latin typeface="Arial"/>
                <a:ea typeface="DejaVu Sans"/>
              </a:rPr>
              <a:t> της σχολικής μονάδας.  </a:t>
            </a:r>
            <a:endParaRPr lang="el-GR" sz="1800" b="0" strike="noStrike" spc="-1">
              <a:latin typeface="Arial"/>
            </a:endParaRPr>
          </a:p>
          <a:p>
            <a:pPr marL="216000" indent="-213480" algn="just">
              <a:lnSpc>
                <a:spcPct val="150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Στην περίπτωση μη λήψης της απόφασης από τον Σύλλογο Διδασκόντων, κατά την πρώτη συνεδρίασή του στην αρχή του διδακτικού έτους, την απόφαση λαμβάνει ο Διευθυντής της σχολικής μονάδας.</a:t>
            </a:r>
            <a:endParaRPr lang="el-GR" sz="1800" b="0" strike="noStrike" spc="-1">
              <a:latin typeface="Aria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 name="CustomShape 1"/>
          <p:cNvSpPr/>
          <p:nvPr/>
        </p:nvSpPr>
        <p:spPr>
          <a:xfrm>
            <a:off x="0" y="7236000"/>
            <a:ext cx="10077480" cy="299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pPr>
            <a:r>
              <a:rPr lang="el-GR" sz="1000" b="0" strike="noStrike" spc="-1">
                <a:solidFill>
                  <a:srgbClr val="666666"/>
                </a:solidFill>
                <a:latin typeface="Arial"/>
                <a:ea typeface="DejaVu Sans"/>
              </a:rPr>
              <a:t>Δημοτικό Σχολείο Φύλλων                                               Οι αλλαγές στη λειτουργία του Σχολείου σύμφωνα με τον Ν. 4823/2021                                                    </a:t>
            </a:r>
            <a:fld id="{F69906D7-9F05-4FB7-9438-A3BD3F8B190D}" type="slidenum">
              <a:rPr lang="el-GR" sz="1500" b="0" strike="noStrike" spc="-1">
                <a:solidFill>
                  <a:srgbClr val="666666"/>
                </a:solidFill>
                <a:latin typeface="Arial"/>
                <a:ea typeface="DejaVu Sans"/>
              </a:rPr>
              <a:t>27</a:t>
            </a:fld>
            <a:r>
              <a:rPr lang="el-GR" sz="1500" b="0" strike="noStrike" spc="-1">
                <a:solidFill>
                  <a:srgbClr val="666666"/>
                </a:solidFill>
                <a:latin typeface="Arial"/>
                <a:ea typeface="DejaVu Sans"/>
              </a:rPr>
              <a:t> / </a:t>
            </a:r>
            <a:fld id="{20944EEE-F71E-4D1D-9CB2-D9BEE339C1D1}" type="slidecount">
              <a:rPr lang="el-GR" sz="1500" b="0" strike="noStrike" spc="-1">
                <a:solidFill>
                  <a:srgbClr val="666666"/>
                </a:solidFill>
                <a:latin typeface="Arial"/>
                <a:ea typeface="DejaVu Sans"/>
              </a:rPr>
              <a:t>35</a:t>
            </a:fld>
            <a:endParaRPr lang="el-GR" sz="1500" b="0" strike="noStrike" spc="-1">
              <a:latin typeface="Arial"/>
            </a:endParaRPr>
          </a:p>
        </p:txBody>
      </p:sp>
      <p:sp>
        <p:nvSpPr>
          <p:cNvPr id="123" name="CustomShape 2"/>
          <p:cNvSpPr/>
          <p:nvPr/>
        </p:nvSpPr>
        <p:spPr>
          <a:xfrm>
            <a:off x="900000" y="1009800"/>
            <a:ext cx="8997480" cy="427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el-GR" sz="2400" b="0" strike="noStrike" spc="-1">
                <a:solidFill>
                  <a:srgbClr val="000000"/>
                </a:solidFill>
                <a:latin typeface="Arial"/>
                <a:ea typeface="DejaVu Sans"/>
              </a:rPr>
              <a:t>Άρθρο 104: Αξιολόγηση του εκπαιδευτικού συστήματος (1)</a:t>
            </a:r>
            <a:endParaRPr lang="el-GR" sz="2400" b="0" strike="noStrike" spc="-1">
              <a:latin typeface="Arial"/>
            </a:endParaRPr>
          </a:p>
        </p:txBody>
      </p:sp>
      <p:sp>
        <p:nvSpPr>
          <p:cNvPr id="124" name="CustomShape 3"/>
          <p:cNvSpPr/>
          <p:nvPr/>
        </p:nvSpPr>
        <p:spPr>
          <a:xfrm>
            <a:off x="923760" y="1773360"/>
            <a:ext cx="8433720" cy="6001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216000" indent="-213480" algn="just">
              <a:lnSpc>
                <a:spcPct val="115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Κάθε σχολικό έτος διενεργούνται σε εθνικό επίπεδο εξετάσεις διαγνωστικού χαρακτήρα για τους μαθητές/τριες της ΣΤ’ Τάξης των δημοτικών σχολείων και τους μαθητές/τριες της Γ’ Τάξης των γυμνασίων σε θέματα ευρύτερων/γενικών γνώσεων των γνωστικών αντικειμένων της Νεοελληνικής Γλώσσας και των Μαθηματικών. Οι εξετάσεις μπορούν να επεκταθούν και σε άλλα γνωστικά αντικείμενα καθώς και σε άλλες τάξεις.</a:t>
            </a:r>
            <a:endParaRPr lang="el-GR" sz="1800" b="0" strike="noStrike" spc="-1">
              <a:latin typeface="Arial"/>
            </a:endParaRPr>
          </a:p>
          <a:p>
            <a:pPr marL="216000" indent="-213480" algn="just">
              <a:lnSpc>
                <a:spcPct val="115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Σκοπός των ως άνω εξετάσεων είναι η εξαγωγή πορισμάτων, σχετικά με την πορεία υλοποίησης των προγραμμάτων σπουδών και τον βαθμό επίτευξης των προσδοκώμενων μαθησιακών αποτελεσμάτων σε εθνικό επίπεδο, περιφερειακό επίπεδο και σε επίπεδο σχολικής μονάδας. </a:t>
            </a:r>
            <a:endParaRPr lang="el-GR" sz="1800" b="0" strike="noStrike" spc="-1">
              <a:latin typeface="Arial"/>
            </a:endParaRPr>
          </a:p>
          <a:p>
            <a:pPr marL="216000" indent="-213480" algn="just">
              <a:lnSpc>
                <a:spcPct val="115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Τα αποτελέσματα των εξετάσεων είναι ανώνυμα και δεν συνεκτιμώνται από τους διδάσκοντες κατά την αξιολόγηση της επίδοσης των μαθητών/τριών στα συγκεκριμένα μαθήματα.</a:t>
            </a:r>
            <a:endParaRPr lang="el-GR" sz="1800" b="0" strike="noStrike" spc="-1">
              <a:latin typeface="Aria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 name="CustomShape 1"/>
          <p:cNvSpPr/>
          <p:nvPr/>
        </p:nvSpPr>
        <p:spPr>
          <a:xfrm>
            <a:off x="0" y="7236000"/>
            <a:ext cx="10077480" cy="299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pPr>
            <a:r>
              <a:rPr lang="el-GR" sz="1000" b="0" strike="noStrike" spc="-1">
                <a:solidFill>
                  <a:srgbClr val="666666"/>
                </a:solidFill>
                <a:latin typeface="Arial"/>
                <a:ea typeface="DejaVu Sans"/>
              </a:rPr>
              <a:t>Δημοτικό Σχολείο Φύλλων                                               Οι αλλαγές στη λειτουργία του Σχολείου σύμφωνα με τον Ν. 4823/2021                                                    </a:t>
            </a:r>
            <a:fld id="{EA017123-FAD7-4CB3-9109-591BD07A401A}" type="slidenum">
              <a:rPr lang="el-GR" sz="1500" b="0" strike="noStrike" spc="-1">
                <a:solidFill>
                  <a:srgbClr val="666666"/>
                </a:solidFill>
                <a:latin typeface="Arial"/>
                <a:ea typeface="DejaVu Sans"/>
              </a:rPr>
              <a:t>28</a:t>
            </a:fld>
            <a:r>
              <a:rPr lang="el-GR" sz="1500" b="0" strike="noStrike" spc="-1">
                <a:solidFill>
                  <a:srgbClr val="666666"/>
                </a:solidFill>
                <a:latin typeface="Arial"/>
                <a:ea typeface="DejaVu Sans"/>
              </a:rPr>
              <a:t> / </a:t>
            </a:r>
            <a:fld id="{6BF7ABE4-DDD8-43DF-AB7F-A2DD5AEF0EED}" type="slidecount">
              <a:rPr lang="el-GR" sz="1500" b="0" strike="noStrike" spc="-1">
                <a:solidFill>
                  <a:srgbClr val="666666"/>
                </a:solidFill>
                <a:latin typeface="Arial"/>
                <a:ea typeface="DejaVu Sans"/>
              </a:rPr>
              <a:t>35</a:t>
            </a:fld>
            <a:endParaRPr lang="el-GR" sz="1500" b="0" strike="noStrike" spc="-1">
              <a:latin typeface="Arial"/>
            </a:endParaRPr>
          </a:p>
        </p:txBody>
      </p:sp>
      <p:sp>
        <p:nvSpPr>
          <p:cNvPr id="126" name="CustomShape 2"/>
          <p:cNvSpPr/>
          <p:nvPr/>
        </p:nvSpPr>
        <p:spPr>
          <a:xfrm>
            <a:off x="900000" y="1009800"/>
            <a:ext cx="8997480" cy="427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el-GR" sz="2400" b="0" strike="noStrike" spc="-1">
                <a:solidFill>
                  <a:srgbClr val="000000"/>
                </a:solidFill>
                <a:latin typeface="Arial"/>
                <a:ea typeface="DejaVu Sans"/>
              </a:rPr>
              <a:t>Άρθρο 105: Δημιουργία και λειτουργία ιστοσελίδας σε επίπεδο σχολικής μονάδας (1)</a:t>
            </a:r>
            <a:endParaRPr lang="el-GR" sz="2400" b="0" strike="noStrike" spc="-1">
              <a:latin typeface="Arial"/>
            </a:endParaRPr>
          </a:p>
        </p:txBody>
      </p:sp>
      <p:sp>
        <p:nvSpPr>
          <p:cNvPr id="127" name="CustomShape 3"/>
          <p:cNvSpPr/>
          <p:nvPr/>
        </p:nvSpPr>
        <p:spPr>
          <a:xfrm>
            <a:off x="923760" y="2097360"/>
            <a:ext cx="8433720" cy="6001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216000" indent="-213480" algn="just">
              <a:lnSpc>
                <a:spcPct val="150000"/>
              </a:lnSpc>
              <a:spcAft>
                <a:spcPts val="1417"/>
              </a:spcAft>
              <a:buClr>
                <a:srgbClr val="000000"/>
              </a:buClr>
              <a:buSzPct val="120000"/>
              <a:buFont typeface="Wingdings" charset="2"/>
              <a:buChar char=""/>
            </a:pPr>
            <a:r>
              <a:rPr lang="el-GR" sz="1800" b="0" strike="noStrike" spc="-1">
                <a:solidFill>
                  <a:srgbClr val="000000"/>
                </a:solidFill>
                <a:latin typeface="Arial"/>
                <a:ea typeface="DejaVu Sans"/>
              </a:rPr>
              <a:t>Κάθε σχολική μονάδα οφείλει να δημιουργεί και να λειτουργεί, με ευθύνη του Διευθυντή της, ιστοσελίδα στο διαδίκτυο, η οποία ως προς το περιεχόμενο περιλαμβάνει, κατ’ ελάχιστο, τα εξής: </a:t>
            </a:r>
            <a:endParaRPr lang="el-GR" sz="1800" b="0" strike="noStrike" spc="-1">
              <a:latin typeface="Arial"/>
            </a:endParaRPr>
          </a:p>
          <a:p>
            <a:pPr algn="just">
              <a:lnSpc>
                <a:spcPct val="150000"/>
              </a:lnSpc>
              <a:spcAft>
                <a:spcPts val="1417"/>
              </a:spcAft>
            </a:pPr>
            <a:r>
              <a:rPr lang="el-GR" sz="1800" b="0" strike="noStrike" spc="-1">
                <a:solidFill>
                  <a:srgbClr val="000000"/>
                </a:solidFill>
                <a:latin typeface="Arial"/>
                <a:ea typeface="DejaVu Sans"/>
              </a:rPr>
              <a:t>(α) πληροφορίες για το διδακτικό προσωπικό, τις υποδομές και τον εξοπλισμό της σχολικής μονάδας, </a:t>
            </a:r>
            <a:endParaRPr lang="el-GR" sz="1800" b="0" strike="noStrike" spc="-1">
              <a:latin typeface="Arial"/>
            </a:endParaRPr>
          </a:p>
          <a:p>
            <a:pPr algn="just">
              <a:lnSpc>
                <a:spcPct val="150000"/>
              </a:lnSpc>
              <a:spcAft>
                <a:spcPts val="2835"/>
              </a:spcAft>
            </a:pPr>
            <a:r>
              <a:rPr lang="el-GR" sz="1800" b="0" strike="noStrike" spc="-1">
                <a:solidFill>
                  <a:srgbClr val="000000"/>
                </a:solidFill>
                <a:latin typeface="Arial"/>
                <a:ea typeface="DejaVu Sans"/>
              </a:rPr>
              <a:t>(β) το εβδομαδιαίο ωρολόγιο πρόγραμμα διδασκαλίας που ισχύει ανά σχολικό έτος, καθώς και πιθανές τροποποιήσεις του,</a:t>
            </a:r>
            <a:endParaRPr lang="el-GR" sz="1800" b="0" strike="noStrike" spc="-1">
              <a:latin typeface="Arial"/>
            </a:endParaRPr>
          </a:p>
          <a:p>
            <a:pPr algn="just">
              <a:lnSpc>
                <a:spcPct val="150000"/>
              </a:lnSpc>
              <a:spcAft>
                <a:spcPts val="2835"/>
              </a:spcAft>
            </a:pPr>
            <a:r>
              <a:rPr lang="el-GR" sz="1800" b="0" strike="noStrike" spc="-1">
                <a:solidFill>
                  <a:srgbClr val="000000"/>
                </a:solidFill>
                <a:latin typeface="Arial"/>
                <a:ea typeface="DejaVu Sans"/>
              </a:rPr>
              <a:t>...</a:t>
            </a:r>
            <a:endParaRPr lang="el-GR" sz="1800" b="0" strike="noStrike" spc="-1">
              <a:latin typeface="Aria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 name="CustomShape 1"/>
          <p:cNvSpPr/>
          <p:nvPr/>
        </p:nvSpPr>
        <p:spPr>
          <a:xfrm>
            <a:off x="0" y="7236000"/>
            <a:ext cx="10077480" cy="299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pPr>
            <a:r>
              <a:rPr lang="el-GR" sz="1000" b="0" strike="noStrike" spc="-1">
                <a:solidFill>
                  <a:srgbClr val="666666"/>
                </a:solidFill>
                <a:latin typeface="Arial"/>
                <a:ea typeface="DejaVu Sans"/>
              </a:rPr>
              <a:t>Δημοτικό Σχολείο Φύλλων                                               Οι αλλαγές στη λειτουργία του Σχολείου σύμφωνα με τον Ν. 4823/2021                                                    </a:t>
            </a:r>
            <a:fld id="{3AF046BE-9B7B-4D96-89E2-E239FDBE3D5D}" type="slidenum">
              <a:rPr lang="el-GR" sz="1500" b="0" strike="noStrike" spc="-1">
                <a:solidFill>
                  <a:srgbClr val="666666"/>
                </a:solidFill>
                <a:latin typeface="Arial"/>
                <a:ea typeface="DejaVu Sans"/>
              </a:rPr>
              <a:t>29</a:t>
            </a:fld>
            <a:r>
              <a:rPr lang="el-GR" sz="1500" b="0" strike="noStrike" spc="-1">
                <a:solidFill>
                  <a:srgbClr val="666666"/>
                </a:solidFill>
                <a:latin typeface="Arial"/>
                <a:ea typeface="DejaVu Sans"/>
              </a:rPr>
              <a:t> / </a:t>
            </a:r>
            <a:fld id="{B29545FB-ED5C-494B-82E5-FE7CFF73431B}" type="slidecount">
              <a:rPr lang="el-GR" sz="1500" b="0" strike="noStrike" spc="-1">
                <a:solidFill>
                  <a:srgbClr val="666666"/>
                </a:solidFill>
                <a:latin typeface="Arial"/>
                <a:ea typeface="DejaVu Sans"/>
              </a:rPr>
              <a:t>35</a:t>
            </a:fld>
            <a:endParaRPr lang="el-GR" sz="1500" b="0" strike="noStrike" spc="-1">
              <a:latin typeface="Arial"/>
            </a:endParaRPr>
          </a:p>
        </p:txBody>
      </p:sp>
      <p:sp>
        <p:nvSpPr>
          <p:cNvPr id="129" name="CustomShape 2"/>
          <p:cNvSpPr/>
          <p:nvPr/>
        </p:nvSpPr>
        <p:spPr>
          <a:xfrm>
            <a:off x="900000" y="1009800"/>
            <a:ext cx="8997480" cy="427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el-GR" sz="2400" b="0" strike="noStrike" spc="-1">
                <a:solidFill>
                  <a:srgbClr val="000000"/>
                </a:solidFill>
                <a:latin typeface="Arial"/>
                <a:ea typeface="DejaVu Sans"/>
              </a:rPr>
              <a:t>Άρθρο 105: Δημιουργία και λειτουργία ιστοσελίδας σε επίπεδο σχολικής μονάδας (2)</a:t>
            </a:r>
            <a:endParaRPr lang="el-GR" sz="2400" b="0" strike="noStrike" spc="-1">
              <a:latin typeface="Arial"/>
            </a:endParaRPr>
          </a:p>
        </p:txBody>
      </p:sp>
      <p:sp>
        <p:nvSpPr>
          <p:cNvPr id="130" name="CustomShape 3"/>
          <p:cNvSpPr/>
          <p:nvPr/>
        </p:nvSpPr>
        <p:spPr>
          <a:xfrm>
            <a:off x="923760" y="2097360"/>
            <a:ext cx="8433720" cy="6001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just">
              <a:lnSpc>
                <a:spcPct val="150000"/>
              </a:lnSpc>
              <a:spcAft>
                <a:spcPts val="1417"/>
              </a:spcAft>
            </a:pPr>
            <a:r>
              <a:rPr lang="el-GR" sz="1800" b="0" strike="noStrike" spc="-1">
                <a:solidFill>
                  <a:srgbClr val="000000"/>
                </a:solidFill>
                <a:latin typeface="Arial"/>
                <a:ea typeface="DejaVu Sans"/>
              </a:rPr>
              <a:t>...</a:t>
            </a:r>
            <a:endParaRPr lang="el-GR" sz="1800" b="0" strike="noStrike" spc="-1">
              <a:latin typeface="Arial"/>
            </a:endParaRPr>
          </a:p>
          <a:p>
            <a:pPr algn="just">
              <a:lnSpc>
                <a:spcPct val="150000"/>
              </a:lnSpc>
              <a:spcAft>
                <a:spcPts val="1417"/>
              </a:spcAft>
            </a:pPr>
            <a:r>
              <a:rPr lang="el-GR" sz="1800" b="0" strike="noStrike" spc="-1">
                <a:solidFill>
                  <a:srgbClr val="000000"/>
                </a:solidFill>
                <a:latin typeface="Arial"/>
                <a:ea typeface="DejaVu Sans"/>
              </a:rPr>
              <a:t>(γ) τα εκπαιδευτικά προγράμματα, τους εκπαιδευτικούς ομίλους και κάθε είδους δράσεις, αθλητικές, πολιτιστικές, κοινωνικές που υλοποιούνται από τη σχολική μονάδα, </a:t>
            </a:r>
            <a:endParaRPr lang="el-GR" sz="1800" b="0" strike="noStrike" spc="-1">
              <a:latin typeface="Arial"/>
            </a:endParaRPr>
          </a:p>
          <a:p>
            <a:pPr algn="just">
              <a:lnSpc>
                <a:spcPct val="150000"/>
              </a:lnSpc>
              <a:spcAft>
                <a:spcPts val="1417"/>
              </a:spcAft>
            </a:pPr>
            <a:r>
              <a:rPr lang="el-GR" sz="1800" b="0" strike="noStrike" spc="-1">
                <a:solidFill>
                  <a:srgbClr val="000000"/>
                </a:solidFill>
                <a:latin typeface="Arial"/>
                <a:ea typeface="DejaVu Sans"/>
              </a:rPr>
              <a:t>(δ) το σχέδιο δράσης που εκπονεί η σχολική μονάδα κατά τα οριζόμενα στο άρθρο 33 του ν. 4692/2020 (Α’ 111) και </a:t>
            </a:r>
            <a:endParaRPr lang="el-GR" sz="1800" b="0" strike="noStrike" spc="-1">
              <a:latin typeface="Arial"/>
            </a:endParaRPr>
          </a:p>
          <a:p>
            <a:pPr algn="just">
              <a:lnSpc>
                <a:spcPct val="150000"/>
              </a:lnSpc>
              <a:spcAft>
                <a:spcPts val="1417"/>
              </a:spcAft>
            </a:pPr>
            <a:r>
              <a:rPr lang="el-GR" sz="1800" b="0" strike="noStrike" spc="-1">
                <a:solidFill>
                  <a:srgbClr val="000000"/>
                </a:solidFill>
                <a:latin typeface="Arial"/>
                <a:ea typeface="DejaVu Sans"/>
              </a:rPr>
              <a:t>(ε) τα αποτελέσματα της εσωτερικής αξιολόγησης που εξάγονται κατά τα οριζόμενα στο άρθρο 34 του ν. 4692/2020.</a:t>
            </a:r>
            <a:endParaRPr lang="el-GR" sz="1800" b="0" strike="noStrike" spc="-1">
              <a:latin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CustomShape 1"/>
          <p:cNvSpPr/>
          <p:nvPr/>
        </p:nvSpPr>
        <p:spPr>
          <a:xfrm>
            <a:off x="0" y="7236000"/>
            <a:ext cx="10077480" cy="299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pPr>
            <a:r>
              <a:rPr lang="el-GR" sz="1000" b="0" strike="noStrike" spc="-1">
                <a:solidFill>
                  <a:srgbClr val="666666"/>
                </a:solidFill>
                <a:latin typeface="Arial"/>
                <a:ea typeface="DejaVu Sans"/>
              </a:rPr>
              <a:t>Δημοτικό Σχολείο Φύλλων                                               Οι αλλαγές στη λειτουργία του Σχολείου σύμφωνα με τον Ν. 4823/2021                                                    </a:t>
            </a:r>
            <a:fld id="{269D498F-A740-4B97-8A8E-888D9ADC4104}" type="slidenum">
              <a:rPr lang="el-GR" sz="1500" b="0" strike="noStrike" spc="-1">
                <a:solidFill>
                  <a:srgbClr val="666666"/>
                </a:solidFill>
                <a:latin typeface="Arial"/>
                <a:ea typeface="DejaVu Sans"/>
              </a:rPr>
              <a:t>3</a:t>
            </a:fld>
            <a:r>
              <a:rPr lang="el-GR" sz="1500" b="0" strike="noStrike" spc="-1">
                <a:solidFill>
                  <a:srgbClr val="666666"/>
                </a:solidFill>
                <a:latin typeface="Arial"/>
                <a:ea typeface="DejaVu Sans"/>
              </a:rPr>
              <a:t> / </a:t>
            </a:r>
            <a:fld id="{0209A908-B893-48ED-9157-C58270A964E8}" type="slidecount">
              <a:rPr lang="el-GR" sz="1500" b="0" strike="noStrike" spc="-1">
                <a:solidFill>
                  <a:srgbClr val="666666"/>
                </a:solidFill>
                <a:latin typeface="Arial"/>
                <a:ea typeface="DejaVu Sans"/>
              </a:rPr>
              <a:t>35</a:t>
            </a:fld>
            <a:endParaRPr lang="el-GR" sz="1500" b="0" strike="noStrike" spc="-1">
              <a:latin typeface="Arial"/>
            </a:endParaRPr>
          </a:p>
        </p:txBody>
      </p:sp>
      <p:sp>
        <p:nvSpPr>
          <p:cNvPr id="49" name="CustomShape 2"/>
          <p:cNvSpPr/>
          <p:nvPr/>
        </p:nvSpPr>
        <p:spPr>
          <a:xfrm>
            <a:off x="900000" y="1009800"/>
            <a:ext cx="8997480" cy="427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el-GR" sz="2400" b="0" strike="noStrike" spc="-1">
                <a:solidFill>
                  <a:srgbClr val="000000"/>
                </a:solidFill>
                <a:latin typeface="Arial"/>
                <a:ea typeface="DejaVu Sans"/>
              </a:rPr>
              <a:t>Άρθρο 87: Συνεργασίες με τρίτους φορείς</a:t>
            </a:r>
            <a:endParaRPr lang="el-GR" sz="2400" b="0" strike="noStrike" spc="-1">
              <a:latin typeface="Arial"/>
            </a:endParaRPr>
          </a:p>
        </p:txBody>
      </p:sp>
      <p:sp>
        <p:nvSpPr>
          <p:cNvPr id="50" name="CustomShape 3"/>
          <p:cNvSpPr/>
          <p:nvPr/>
        </p:nvSpPr>
        <p:spPr>
          <a:xfrm>
            <a:off x="923760" y="2097360"/>
            <a:ext cx="8433720" cy="3517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216000" indent="-213480" algn="just">
              <a:lnSpc>
                <a:spcPct val="150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Ο Διευθυντής, μετά από εισήγηση του Συλλόγου Διδασκόντων ή με δική του πρωτοβουλία, δύναται να αποφασίζει τη σύναψη συμφωνιών συνεργασίας με κάθε φορέα που κρίνει σκόπιμο, με σκοπό τη συμμετοχή της σχολικής μονάδας σε προγράμματα και δράσεις πολιτιστικού, αθλητικού, κοινωνικού ή εκπαιδευτικού ενδιαφέροντος.</a:t>
            </a:r>
            <a:endParaRPr lang="el-GR" sz="1800" b="0" strike="noStrike" spc="-1">
              <a:latin typeface="Arial"/>
            </a:endParaRPr>
          </a:p>
          <a:p>
            <a:pPr marL="216000" indent="-213480" algn="just">
              <a:lnSpc>
                <a:spcPct val="150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Τα σχετικά προγράμματα και δράσεις δύνανται να οργανώνονται και να υλοποιούνται είτε εξ ολοκλήρου από τον συνεργαζόμενο φορέα είτε από κοινού από τον συνεργαζόμενο φορέα και τη σχολική μονάδα. </a:t>
            </a:r>
            <a:endParaRPr lang="el-GR" sz="1800" b="0" strike="noStrike" spc="-1">
              <a:latin typeface="Aria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 name="CustomShape 1"/>
          <p:cNvSpPr/>
          <p:nvPr/>
        </p:nvSpPr>
        <p:spPr>
          <a:xfrm>
            <a:off x="0" y="7236000"/>
            <a:ext cx="10077480" cy="299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pPr>
            <a:r>
              <a:rPr lang="el-GR" sz="1000" b="0" strike="noStrike" spc="-1">
                <a:solidFill>
                  <a:srgbClr val="666666"/>
                </a:solidFill>
                <a:latin typeface="Arial"/>
                <a:ea typeface="DejaVu Sans"/>
              </a:rPr>
              <a:t>Δημοτικό Σχολείο Φύλλων                                               Οι αλλαγές στη λειτουργία του Σχολείου σύμφωνα με τον Ν. 4823/2021                                                    </a:t>
            </a:r>
            <a:fld id="{AB5F6538-210E-4C77-9560-5617D8BAE4B4}" type="slidenum">
              <a:rPr lang="el-GR" sz="1500" b="0" strike="noStrike" spc="-1">
                <a:solidFill>
                  <a:srgbClr val="666666"/>
                </a:solidFill>
                <a:latin typeface="Arial"/>
                <a:ea typeface="DejaVu Sans"/>
              </a:rPr>
              <a:t>30</a:t>
            </a:fld>
            <a:r>
              <a:rPr lang="el-GR" sz="1500" b="0" strike="noStrike" spc="-1">
                <a:solidFill>
                  <a:srgbClr val="666666"/>
                </a:solidFill>
                <a:latin typeface="Arial"/>
                <a:ea typeface="DejaVu Sans"/>
              </a:rPr>
              <a:t> / </a:t>
            </a:r>
            <a:fld id="{19274F30-E8F7-4142-9979-EA480244557B}" type="slidecount">
              <a:rPr lang="el-GR" sz="1500" b="0" strike="noStrike" spc="-1">
                <a:solidFill>
                  <a:srgbClr val="666666"/>
                </a:solidFill>
                <a:latin typeface="Arial"/>
                <a:ea typeface="DejaVu Sans"/>
              </a:rPr>
              <a:t>35</a:t>
            </a:fld>
            <a:endParaRPr lang="el-GR" sz="1500" b="0" strike="noStrike" spc="-1">
              <a:latin typeface="Arial"/>
            </a:endParaRPr>
          </a:p>
        </p:txBody>
      </p:sp>
      <p:sp>
        <p:nvSpPr>
          <p:cNvPr id="132" name="CustomShape 2"/>
          <p:cNvSpPr/>
          <p:nvPr/>
        </p:nvSpPr>
        <p:spPr>
          <a:xfrm>
            <a:off x="900000" y="1009800"/>
            <a:ext cx="8997480" cy="427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el-GR" sz="2400" b="0" strike="noStrike" spc="-1">
                <a:solidFill>
                  <a:srgbClr val="000000"/>
                </a:solidFill>
                <a:latin typeface="Arial"/>
                <a:ea typeface="DejaVu Sans"/>
              </a:rPr>
              <a:t>Άρθρο 106: Προσβασιμότητα ιστοσελίδων σχολικών μονάδων</a:t>
            </a:r>
            <a:endParaRPr lang="el-GR" sz="2400" b="0" strike="noStrike" spc="-1">
              <a:latin typeface="Arial"/>
            </a:endParaRPr>
          </a:p>
        </p:txBody>
      </p:sp>
      <p:sp>
        <p:nvSpPr>
          <p:cNvPr id="133" name="CustomShape 3"/>
          <p:cNvSpPr/>
          <p:nvPr/>
        </p:nvSpPr>
        <p:spPr>
          <a:xfrm>
            <a:off x="923760" y="2097360"/>
            <a:ext cx="8433720" cy="6001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216000" indent="-213480" algn="just">
              <a:lnSpc>
                <a:spcPct val="150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Οι ιστοσελίδες όλων των δημόσιων σχολικών μονάδων, των κεντρικών, περιφερειακών υπηρεσιών, καθώς και των εποπτευομένων φορέων αρμοδιότητας του Υπουργείου Παιδείας και Θρησκευμάτων συμμορφώνονται με τις απαιτήσεις προσβασιμότητας των άρθρων 35 έως 47 και 104 του ν. 4727/2020 (Α’ 184). </a:t>
            </a:r>
            <a:endParaRPr lang="el-GR" sz="1800" b="0" strike="noStrike" spc="-1">
              <a:latin typeface="Arial"/>
            </a:endParaRPr>
          </a:p>
          <a:p>
            <a:pPr marL="216000" indent="-213480" algn="just">
              <a:lnSpc>
                <a:spcPct val="150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Συγκεκριμένα, το περιεχόμενο των ιστοσελίδων αυτών, συμπεριλαμβανόμενων των ενσωματωμένων σε αυτές κειμενικών και πολυμεσικών αρχείων, οφείλει να πληροί τις απαιτήσεις του ευρωπαϊκού προτύπου ΕΝ 301 549 V2.1.2 (2018-08) ή αυτού που το αντικαθιστά. (Το πρότυπο αφορά στις προδιαγραφές προσβασιμότητας του ψηφιακού υλικού). </a:t>
            </a:r>
            <a:endParaRPr lang="el-GR" sz="1800" b="0" strike="noStrike" spc="-1">
              <a:latin typeface="Aria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 name="CustomShape 1"/>
          <p:cNvSpPr/>
          <p:nvPr/>
        </p:nvSpPr>
        <p:spPr>
          <a:xfrm>
            <a:off x="0" y="7236000"/>
            <a:ext cx="10077480" cy="299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pPr>
            <a:r>
              <a:rPr lang="el-GR" sz="1000" b="0" strike="noStrike" spc="-1">
                <a:solidFill>
                  <a:srgbClr val="666666"/>
                </a:solidFill>
                <a:latin typeface="Arial"/>
                <a:ea typeface="DejaVu Sans"/>
              </a:rPr>
              <a:t>Δημοτικό Σχολείο Φύλλων                                               Οι αλλαγές στη λειτουργία του Σχολείου σύμφωνα με τον Ν. 4823/2021                                                    </a:t>
            </a:r>
            <a:fld id="{872978DA-0235-4478-BD01-4449A8CF5AAA}" type="slidenum">
              <a:rPr lang="el-GR" sz="1500" b="0" strike="noStrike" spc="-1">
                <a:solidFill>
                  <a:srgbClr val="666666"/>
                </a:solidFill>
                <a:latin typeface="Arial"/>
                <a:ea typeface="DejaVu Sans"/>
              </a:rPr>
              <a:t>31</a:t>
            </a:fld>
            <a:r>
              <a:rPr lang="el-GR" sz="1500" b="0" strike="noStrike" spc="-1">
                <a:solidFill>
                  <a:srgbClr val="666666"/>
                </a:solidFill>
                <a:latin typeface="Arial"/>
                <a:ea typeface="DejaVu Sans"/>
              </a:rPr>
              <a:t> / </a:t>
            </a:r>
            <a:fld id="{E0D19C95-2A94-4C8A-A412-94BC86E2BAD0}" type="slidecount">
              <a:rPr lang="el-GR" sz="1500" b="0" strike="noStrike" spc="-1">
                <a:solidFill>
                  <a:srgbClr val="666666"/>
                </a:solidFill>
                <a:latin typeface="Arial"/>
                <a:ea typeface="DejaVu Sans"/>
              </a:rPr>
              <a:t>35</a:t>
            </a:fld>
            <a:endParaRPr lang="el-GR" sz="1500" b="0" strike="noStrike" spc="-1">
              <a:latin typeface="Arial"/>
            </a:endParaRPr>
          </a:p>
        </p:txBody>
      </p:sp>
      <p:sp>
        <p:nvSpPr>
          <p:cNvPr id="135" name="CustomShape 2"/>
          <p:cNvSpPr/>
          <p:nvPr/>
        </p:nvSpPr>
        <p:spPr>
          <a:xfrm>
            <a:off x="900000" y="1009800"/>
            <a:ext cx="8997480" cy="427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el-GR" sz="2400" b="0" strike="noStrike" spc="-1">
                <a:solidFill>
                  <a:srgbClr val="000000"/>
                </a:solidFill>
                <a:latin typeface="Arial"/>
                <a:ea typeface="DejaVu Sans"/>
              </a:rPr>
              <a:t>Άρθρο 107: Αναμόρφωση του θεσμού του Σχολικού Συμβουλίου (1)</a:t>
            </a:r>
            <a:endParaRPr lang="el-GR" sz="2400" b="0" strike="noStrike" spc="-1">
              <a:latin typeface="Arial"/>
            </a:endParaRPr>
          </a:p>
        </p:txBody>
      </p:sp>
      <p:sp>
        <p:nvSpPr>
          <p:cNvPr id="136" name="CustomShape 3"/>
          <p:cNvSpPr/>
          <p:nvPr/>
        </p:nvSpPr>
        <p:spPr>
          <a:xfrm>
            <a:off x="923760" y="2097360"/>
            <a:ext cx="8433720" cy="6001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216000" indent="-213480" algn="just">
              <a:lnSpc>
                <a:spcPct val="150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Σε κάθε σχολική μονάδα της δημόσιας Πρωτοβάθμιας και Δευτεροβάθμιας εκπαίδευσης λειτουργεί επταμελές Σχολικό Συμβούλιο, το οποίο συγκροτείται με απόφαση του Διευθυντή της σχολικής μονάδας και αποτελείται από: </a:t>
            </a:r>
            <a:endParaRPr lang="el-GR" sz="1800" b="0" strike="noStrike" spc="-1">
              <a:latin typeface="Arial"/>
            </a:endParaRPr>
          </a:p>
          <a:p>
            <a:pPr marL="396000" indent="-213480" algn="just">
              <a:lnSpc>
                <a:spcPct val="150000"/>
              </a:lnSpc>
              <a:spcAft>
                <a:spcPts val="850"/>
              </a:spcAft>
              <a:buClr>
                <a:srgbClr val="000000"/>
              </a:buClr>
              <a:buSzPct val="120000"/>
              <a:buFont typeface="Symbol" charset="2"/>
              <a:buChar char=""/>
            </a:pPr>
            <a:r>
              <a:rPr lang="el-GR" sz="1800" b="0" strike="noStrike" spc="-1">
                <a:solidFill>
                  <a:srgbClr val="000000"/>
                </a:solidFill>
                <a:latin typeface="Arial"/>
                <a:ea typeface="DejaVu Sans"/>
              </a:rPr>
              <a:t>Τον Διευθυντή της σχολικής μονάδας (Πρόεδρος του Σχολικού Συμβουλίου) </a:t>
            </a:r>
            <a:endParaRPr lang="el-GR" sz="1800" b="0" strike="noStrike" spc="-1">
              <a:latin typeface="Arial"/>
            </a:endParaRPr>
          </a:p>
          <a:p>
            <a:pPr marL="396000" indent="-213480" algn="just">
              <a:lnSpc>
                <a:spcPct val="150000"/>
              </a:lnSpc>
              <a:spcAft>
                <a:spcPts val="850"/>
              </a:spcAft>
              <a:buClr>
                <a:srgbClr val="000000"/>
              </a:buClr>
              <a:buSzPct val="120000"/>
              <a:buFont typeface="Symbol" charset="2"/>
              <a:buChar char=""/>
            </a:pPr>
            <a:r>
              <a:rPr lang="el-GR" sz="1800" b="0" strike="noStrike" spc="-1">
                <a:solidFill>
                  <a:srgbClr val="000000"/>
                </a:solidFill>
                <a:latin typeface="Arial"/>
                <a:ea typeface="DejaVu Sans"/>
              </a:rPr>
              <a:t>Δύο (2) εκπρόσωπους του οικείου Δήμου</a:t>
            </a:r>
            <a:endParaRPr lang="el-GR" sz="1800" b="0" strike="noStrike" spc="-1">
              <a:latin typeface="Arial"/>
            </a:endParaRPr>
          </a:p>
          <a:p>
            <a:pPr marL="396000" indent="-213480" algn="just">
              <a:lnSpc>
                <a:spcPct val="150000"/>
              </a:lnSpc>
              <a:spcAft>
                <a:spcPts val="850"/>
              </a:spcAft>
              <a:buClr>
                <a:srgbClr val="000000"/>
              </a:buClr>
              <a:buSzPct val="120000"/>
              <a:buFont typeface="Symbol" charset="2"/>
              <a:buChar char=""/>
            </a:pPr>
            <a:r>
              <a:rPr lang="el-GR" sz="1800" b="0" strike="noStrike" spc="-1">
                <a:solidFill>
                  <a:srgbClr val="000000"/>
                </a:solidFill>
                <a:latin typeface="Arial"/>
                <a:ea typeface="DejaVu Sans"/>
              </a:rPr>
              <a:t>Τρεις (3) εκπαιδευτικούς της σχολικής μονάδας που ορίζονται κατά πλειοψηφία από τον Σύλλογο Διδασκόντων</a:t>
            </a:r>
            <a:endParaRPr lang="el-GR" sz="1800" b="0" strike="noStrike" spc="-1">
              <a:latin typeface="Arial"/>
            </a:endParaRPr>
          </a:p>
          <a:p>
            <a:pPr marL="396000" indent="-213480" algn="just">
              <a:lnSpc>
                <a:spcPct val="150000"/>
              </a:lnSpc>
              <a:spcAft>
                <a:spcPts val="850"/>
              </a:spcAft>
              <a:buClr>
                <a:srgbClr val="000000"/>
              </a:buClr>
              <a:buSzPct val="120000"/>
              <a:buFont typeface="Symbol" charset="2"/>
              <a:buChar char=""/>
            </a:pPr>
            <a:r>
              <a:rPr lang="el-GR" sz="1800" b="0" strike="noStrike" spc="-1">
                <a:solidFill>
                  <a:srgbClr val="000000"/>
                </a:solidFill>
                <a:latin typeface="Arial"/>
                <a:ea typeface="DejaVu Sans"/>
              </a:rPr>
              <a:t>Έναν (1) εκπρόσωπο του Συλλόγου Γονέων</a:t>
            </a:r>
            <a:endParaRPr lang="el-GR" sz="1800" b="0" strike="noStrike" spc="-1">
              <a:latin typeface="Aria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 name="CustomShape 1"/>
          <p:cNvSpPr/>
          <p:nvPr/>
        </p:nvSpPr>
        <p:spPr>
          <a:xfrm>
            <a:off x="0" y="7236000"/>
            <a:ext cx="10077480" cy="299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pPr>
            <a:r>
              <a:rPr lang="el-GR" sz="1000" b="0" strike="noStrike" spc="-1">
                <a:solidFill>
                  <a:srgbClr val="666666"/>
                </a:solidFill>
                <a:latin typeface="Arial"/>
                <a:ea typeface="DejaVu Sans"/>
              </a:rPr>
              <a:t>Δημοτικό Σχολείο Φύλλων                                               Οι αλλαγές στη λειτουργία του Σχολείου σύμφωνα με τον Ν. 4823/2021                                                    </a:t>
            </a:r>
            <a:fld id="{22BB631B-3841-447D-85AE-53843D08E507}" type="slidenum">
              <a:rPr lang="el-GR" sz="1500" b="0" strike="noStrike" spc="-1">
                <a:solidFill>
                  <a:srgbClr val="666666"/>
                </a:solidFill>
                <a:latin typeface="Arial"/>
                <a:ea typeface="DejaVu Sans"/>
              </a:rPr>
              <a:t>32</a:t>
            </a:fld>
            <a:r>
              <a:rPr lang="el-GR" sz="1500" b="0" strike="noStrike" spc="-1">
                <a:solidFill>
                  <a:srgbClr val="666666"/>
                </a:solidFill>
                <a:latin typeface="Arial"/>
                <a:ea typeface="DejaVu Sans"/>
              </a:rPr>
              <a:t> / </a:t>
            </a:r>
            <a:fld id="{284B886C-8EE0-4F4C-960D-2785CD6031C6}" type="slidecount">
              <a:rPr lang="el-GR" sz="1500" b="0" strike="noStrike" spc="-1">
                <a:solidFill>
                  <a:srgbClr val="666666"/>
                </a:solidFill>
                <a:latin typeface="Arial"/>
                <a:ea typeface="DejaVu Sans"/>
              </a:rPr>
              <a:t>35</a:t>
            </a:fld>
            <a:endParaRPr lang="el-GR" sz="1500" b="0" strike="noStrike" spc="-1">
              <a:latin typeface="Arial"/>
            </a:endParaRPr>
          </a:p>
        </p:txBody>
      </p:sp>
      <p:sp>
        <p:nvSpPr>
          <p:cNvPr id="138" name="CustomShape 2"/>
          <p:cNvSpPr/>
          <p:nvPr/>
        </p:nvSpPr>
        <p:spPr>
          <a:xfrm>
            <a:off x="900000" y="1009800"/>
            <a:ext cx="8997480" cy="427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el-GR" sz="2400" b="0" strike="noStrike" spc="-1">
                <a:solidFill>
                  <a:srgbClr val="000000"/>
                </a:solidFill>
                <a:latin typeface="Arial"/>
                <a:ea typeface="DejaVu Sans"/>
              </a:rPr>
              <a:t>Άρθρο 107: Αναμόρφωση του θεσμού του Σχολικού Συμβουλίου (2)</a:t>
            </a:r>
            <a:endParaRPr lang="el-GR" sz="2400" b="0" strike="noStrike" spc="-1">
              <a:latin typeface="Arial"/>
            </a:endParaRPr>
          </a:p>
        </p:txBody>
      </p:sp>
      <p:sp>
        <p:nvSpPr>
          <p:cNvPr id="139" name="CustomShape 3"/>
          <p:cNvSpPr/>
          <p:nvPr/>
        </p:nvSpPr>
        <p:spPr>
          <a:xfrm>
            <a:off x="923760" y="2097360"/>
            <a:ext cx="8433720" cy="6001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216000" indent="-213480" algn="just">
              <a:lnSpc>
                <a:spcPct val="150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Το Σχολικό Συμβούλιο συνεδριάζει υποχρεωτικά τουλάχιστον μία φορά ανά δύο (2) μήνες και εκτάκτως, όποτε κρίνεται απαραίτητο, από τον Διευθυντή της σχολικής μονάδας και έχει τις ακόλουθες αρμοδιότητες:</a:t>
            </a:r>
            <a:endParaRPr lang="el-GR" sz="1800" b="0" strike="noStrike" spc="-1">
              <a:latin typeface="Arial"/>
            </a:endParaRPr>
          </a:p>
          <a:p>
            <a:pPr marL="252000" algn="just">
              <a:lnSpc>
                <a:spcPct val="150000"/>
              </a:lnSpc>
            </a:pPr>
            <a:r>
              <a:rPr lang="el-GR" sz="1800" b="0" strike="noStrike" spc="-1">
                <a:solidFill>
                  <a:srgbClr val="000000"/>
                </a:solidFill>
                <a:latin typeface="Arial"/>
                <a:ea typeface="DejaVu Sans"/>
              </a:rPr>
              <a:t>α) εισηγείται στον Διευθυντή και στον Σύλλογο Διδασκόντων σχέδια δράσης της σχολικής μονάδας που αφορούν ενδεικτικώς στην οργάνωση και λειτουργία της, στην υποστήριξη του εκπαιδευτικού έργου, στις συνθήκες υγιεινής, στην επικοινωνία μεταξύ των εκπαιδευτικών, των μαθητών και των γονέων/κηδεμόνων τους, καθώς και κάθε άλλο θέμα αναφορικά με την ταυτότητα και τον προσανατολισμό της σχολικής μονάδας. </a:t>
            </a:r>
            <a:endParaRPr lang="el-GR" sz="1800" b="0" strike="noStrike" spc="-1">
              <a:latin typeface="Arial"/>
            </a:endParaRPr>
          </a:p>
          <a:p>
            <a:pPr marL="252000" algn="just">
              <a:lnSpc>
                <a:spcPct val="150000"/>
              </a:lnSpc>
              <a:spcAft>
                <a:spcPts val="1984"/>
              </a:spcAft>
            </a:pPr>
            <a:r>
              <a:rPr lang="el-GR" sz="1800" b="0" strike="noStrike" spc="-1">
                <a:solidFill>
                  <a:srgbClr val="000000"/>
                </a:solidFill>
                <a:latin typeface="Arial"/>
                <a:ea typeface="DejaVu Sans"/>
              </a:rPr>
              <a:t>...</a:t>
            </a:r>
            <a:endParaRPr lang="el-GR" sz="1800" b="0" strike="noStrike" spc="-1">
              <a:latin typeface="Aria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CustomShape 1"/>
          <p:cNvSpPr/>
          <p:nvPr/>
        </p:nvSpPr>
        <p:spPr>
          <a:xfrm>
            <a:off x="0" y="7236000"/>
            <a:ext cx="10077480" cy="299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pPr>
            <a:r>
              <a:rPr lang="el-GR" sz="1000" b="0" strike="noStrike" spc="-1">
                <a:solidFill>
                  <a:srgbClr val="666666"/>
                </a:solidFill>
                <a:latin typeface="Arial"/>
                <a:ea typeface="DejaVu Sans"/>
              </a:rPr>
              <a:t>Δημοτικό Σχολείο Φύλλων                                               Οι αλλαγές στη λειτουργία του Σχολείου σύμφωνα με τον Ν. 4823/2021                                                    </a:t>
            </a:r>
            <a:fld id="{CF242232-AC7C-438A-941F-0F5A466AAEFB}" type="slidenum">
              <a:rPr lang="el-GR" sz="1500" b="0" strike="noStrike" spc="-1">
                <a:solidFill>
                  <a:srgbClr val="666666"/>
                </a:solidFill>
                <a:latin typeface="Arial"/>
                <a:ea typeface="DejaVu Sans"/>
              </a:rPr>
              <a:t>33</a:t>
            </a:fld>
            <a:r>
              <a:rPr lang="el-GR" sz="1500" b="0" strike="noStrike" spc="-1">
                <a:solidFill>
                  <a:srgbClr val="666666"/>
                </a:solidFill>
                <a:latin typeface="Arial"/>
                <a:ea typeface="DejaVu Sans"/>
              </a:rPr>
              <a:t> / </a:t>
            </a:r>
            <a:fld id="{A92CAD58-9D5F-4C9D-AFC2-80E3807C0141}" type="slidecount">
              <a:rPr lang="el-GR" sz="1500" b="0" strike="noStrike" spc="-1">
                <a:solidFill>
                  <a:srgbClr val="666666"/>
                </a:solidFill>
                <a:latin typeface="Arial"/>
                <a:ea typeface="DejaVu Sans"/>
              </a:rPr>
              <a:t>35</a:t>
            </a:fld>
            <a:endParaRPr lang="el-GR" sz="1500" b="0" strike="noStrike" spc="-1">
              <a:latin typeface="Arial"/>
            </a:endParaRPr>
          </a:p>
        </p:txBody>
      </p:sp>
      <p:sp>
        <p:nvSpPr>
          <p:cNvPr id="141" name="CustomShape 2"/>
          <p:cNvSpPr/>
          <p:nvPr/>
        </p:nvSpPr>
        <p:spPr>
          <a:xfrm>
            <a:off x="900000" y="1009800"/>
            <a:ext cx="8997480" cy="427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el-GR" sz="2400" b="0" strike="noStrike" spc="-1">
                <a:solidFill>
                  <a:srgbClr val="000000"/>
                </a:solidFill>
                <a:latin typeface="Arial"/>
                <a:ea typeface="DejaVu Sans"/>
              </a:rPr>
              <a:t>Άρθρο 107: Αναμόρφωση του θεσμού του Σχολικού Συμβουλίου (3)</a:t>
            </a:r>
            <a:endParaRPr lang="el-GR" sz="2400" b="0" strike="noStrike" spc="-1">
              <a:latin typeface="Arial"/>
            </a:endParaRPr>
          </a:p>
        </p:txBody>
      </p:sp>
      <p:sp>
        <p:nvSpPr>
          <p:cNvPr id="142" name="CustomShape 3"/>
          <p:cNvSpPr/>
          <p:nvPr/>
        </p:nvSpPr>
        <p:spPr>
          <a:xfrm>
            <a:off x="923760" y="2097360"/>
            <a:ext cx="8433720" cy="6001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216000" indent="-213480" algn="just">
              <a:lnSpc>
                <a:spcPct val="150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a:t>
            </a:r>
            <a:endParaRPr lang="el-GR" sz="1800" b="0" strike="noStrike" spc="-1">
              <a:latin typeface="Arial"/>
            </a:endParaRPr>
          </a:p>
          <a:p>
            <a:pPr algn="just">
              <a:lnSpc>
                <a:spcPct val="150000"/>
              </a:lnSpc>
              <a:spcAft>
                <a:spcPts val="2835"/>
              </a:spcAft>
            </a:pPr>
            <a:r>
              <a:rPr lang="el-GR" sz="1800" b="0" strike="noStrike" spc="-1">
                <a:solidFill>
                  <a:srgbClr val="000000"/>
                </a:solidFill>
                <a:latin typeface="Arial"/>
                <a:ea typeface="DejaVu Sans"/>
              </a:rPr>
              <a:t>β) εισηγείται στον Διευθυντή και στον Σύλλογο Διδασκόντων συγκεκριμένο σχέδιο αντιμετώπισης των κρίσεων που εμφανίζονται εντός της σχολικής μονάδας και τους υποστηρίζουν κατά την υλοποίησή του,</a:t>
            </a:r>
            <a:endParaRPr lang="el-GR" sz="1800" b="0" strike="noStrike" spc="-1">
              <a:latin typeface="Arial"/>
            </a:endParaRPr>
          </a:p>
          <a:p>
            <a:pPr algn="just">
              <a:lnSpc>
                <a:spcPct val="150000"/>
              </a:lnSpc>
              <a:spcAft>
                <a:spcPts val="2835"/>
              </a:spcAft>
            </a:pPr>
            <a:r>
              <a:rPr lang="el-GR" sz="1800" b="0" strike="noStrike" spc="-1">
                <a:solidFill>
                  <a:srgbClr val="000000"/>
                </a:solidFill>
                <a:latin typeface="Arial"/>
                <a:ea typeface="DejaVu Sans"/>
              </a:rPr>
              <a:t>γ) συμβάλλει στη διοργάνωση εκπαιδευτικών επισκέψεων, εκδρομών και εκδηλώσεων κάθε είδους και συνεργάζεται με φορείς της τοπικής κοινωνίας για την υλοποίησή τους</a:t>
            </a:r>
            <a:endParaRPr lang="el-GR" sz="1800" b="0" strike="noStrike" spc="-1">
              <a:latin typeface="Arial"/>
            </a:endParaRPr>
          </a:p>
          <a:p>
            <a:pPr marL="252000" algn="just">
              <a:lnSpc>
                <a:spcPct val="150000"/>
              </a:lnSpc>
              <a:spcAft>
                <a:spcPts val="1984"/>
              </a:spcAft>
            </a:pPr>
            <a:r>
              <a:rPr lang="el-GR" sz="1800" b="0" strike="noStrike" spc="-1">
                <a:solidFill>
                  <a:srgbClr val="000000"/>
                </a:solidFill>
                <a:latin typeface="Arial"/>
                <a:ea typeface="DejaVu Sans"/>
              </a:rPr>
              <a:t>...</a:t>
            </a:r>
            <a:endParaRPr lang="el-GR" sz="1800" b="0" strike="noStrike" spc="-1">
              <a:latin typeface="Aria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 name="CustomShape 1"/>
          <p:cNvSpPr/>
          <p:nvPr/>
        </p:nvSpPr>
        <p:spPr>
          <a:xfrm>
            <a:off x="0" y="7236000"/>
            <a:ext cx="10077480" cy="299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pPr>
            <a:r>
              <a:rPr lang="el-GR" sz="1000" b="0" strike="noStrike" spc="-1">
                <a:solidFill>
                  <a:srgbClr val="666666"/>
                </a:solidFill>
                <a:latin typeface="Arial"/>
                <a:ea typeface="DejaVu Sans"/>
              </a:rPr>
              <a:t>Δημοτικό Σχολείο Φύλλων                                               Οι αλλαγές στη λειτουργία του Σχολείου σύμφωνα με τον Ν. 4823/2021                                                   </a:t>
            </a:r>
            <a:r>
              <a:rPr lang="el-GR" sz="1000" b="1" strike="noStrike" spc="-1">
                <a:solidFill>
                  <a:srgbClr val="000000"/>
                </a:solidFill>
                <a:latin typeface="Arial"/>
                <a:ea typeface="DejaVu Sans"/>
              </a:rPr>
              <a:t> </a:t>
            </a:r>
            <a:fld id="{4A392C79-93AB-42B6-AB27-BB1CC9F17206}" type="slidenum">
              <a:rPr lang="el-GR" sz="1500" b="1" strike="noStrike" spc="-1">
                <a:solidFill>
                  <a:srgbClr val="000000"/>
                </a:solidFill>
                <a:latin typeface="Arial"/>
                <a:ea typeface="DejaVu Sans"/>
              </a:rPr>
              <a:t>34</a:t>
            </a:fld>
            <a:r>
              <a:rPr lang="el-GR" sz="1500" b="1" strike="noStrike" spc="-1">
                <a:solidFill>
                  <a:srgbClr val="000000"/>
                </a:solidFill>
                <a:latin typeface="Arial"/>
                <a:ea typeface="DejaVu Sans"/>
              </a:rPr>
              <a:t> / </a:t>
            </a:r>
            <a:fld id="{09B57B79-999F-4C87-9DDA-4DE87A17523F}" type="slidecount">
              <a:rPr lang="el-GR" sz="1500" b="1" strike="noStrike" spc="-1">
                <a:solidFill>
                  <a:srgbClr val="000000"/>
                </a:solidFill>
                <a:latin typeface="Arial"/>
                <a:ea typeface="DejaVu Sans"/>
              </a:rPr>
              <a:t>35</a:t>
            </a:fld>
            <a:endParaRPr lang="el-GR" sz="1500" b="0" strike="noStrike" spc="-1">
              <a:latin typeface="Arial"/>
            </a:endParaRPr>
          </a:p>
        </p:txBody>
      </p:sp>
      <p:sp>
        <p:nvSpPr>
          <p:cNvPr id="144" name="CustomShape 2"/>
          <p:cNvSpPr/>
          <p:nvPr/>
        </p:nvSpPr>
        <p:spPr>
          <a:xfrm>
            <a:off x="900000" y="1009800"/>
            <a:ext cx="8997480" cy="427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el-GR" sz="2400" b="0" strike="noStrike" spc="-1">
                <a:solidFill>
                  <a:srgbClr val="000000"/>
                </a:solidFill>
                <a:latin typeface="Arial"/>
                <a:ea typeface="DejaVu Sans"/>
              </a:rPr>
              <a:t>Άρθρο 107: Αναμόρφωση του θεσμού του Σχολικού Συμβουλίου (4)</a:t>
            </a:r>
            <a:endParaRPr lang="el-GR" sz="2400" b="0" strike="noStrike" spc="-1">
              <a:latin typeface="Arial"/>
            </a:endParaRPr>
          </a:p>
        </p:txBody>
      </p:sp>
      <p:sp>
        <p:nvSpPr>
          <p:cNvPr id="145" name="CustomShape 3"/>
          <p:cNvSpPr/>
          <p:nvPr/>
        </p:nvSpPr>
        <p:spPr>
          <a:xfrm>
            <a:off x="923760" y="1953360"/>
            <a:ext cx="8433720" cy="4742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216000" indent="-213480" algn="just">
              <a:lnSpc>
                <a:spcPct val="150000"/>
              </a:lnSpc>
              <a:spcAft>
                <a:spcPts val="567"/>
              </a:spcAft>
              <a:buClr>
                <a:srgbClr val="000000"/>
              </a:buClr>
              <a:buSzPct val="120000"/>
              <a:buFont typeface="Wingdings" charset="2"/>
              <a:buChar char=""/>
            </a:pPr>
            <a:r>
              <a:rPr lang="el-GR" sz="1800" b="0" strike="noStrike" spc="-1">
                <a:solidFill>
                  <a:srgbClr val="000000"/>
                </a:solidFill>
                <a:latin typeface="Arial"/>
                <a:ea typeface="DejaVu Sans"/>
              </a:rPr>
              <a:t>…</a:t>
            </a:r>
            <a:endParaRPr lang="el-GR" sz="1800" b="0" strike="noStrike" spc="-1">
              <a:latin typeface="Arial"/>
            </a:endParaRPr>
          </a:p>
          <a:p>
            <a:pPr algn="just">
              <a:lnSpc>
                <a:spcPct val="150000"/>
              </a:lnSpc>
              <a:spcAft>
                <a:spcPts val="1417"/>
              </a:spcAft>
            </a:pPr>
            <a:r>
              <a:rPr lang="el-GR" sz="1800" b="0" strike="noStrike" spc="-1">
                <a:solidFill>
                  <a:srgbClr val="000000"/>
                </a:solidFill>
                <a:latin typeface="Arial"/>
                <a:ea typeface="DejaVu Sans"/>
              </a:rPr>
              <a:t>δ) συνεργάζεται με τον Σύλλογο Γονέων της σχολικής μονάδας και με τους εκπροσώπους του Δήμου στη σχολική επιτροπή ιδίως στα θέματα που σχετίζονται με την υλικοτεχνική υποδομή της σχολικής μονάδας, τη χρηματοδότηση αυτής από άλλες πηγές, πλην της τακτικής κρατικής επιχορήγησης, καθώς και τη διοργάνωση και τον συντονισμό δραστηριοτήτων κάθε είδους στην τοπική κοινωνία,</a:t>
            </a:r>
            <a:endParaRPr lang="el-GR" sz="1800" b="0" strike="noStrike" spc="-1">
              <a:latin typeface="Arial"/>
            </a:endParaRPr>
          </a:p>
          <a:p>
            <a:pPr algn="just">
              <a:lnSpc>
                <a:spcPct val="150000"/>
              </a:lnSpc>
              <a:spcAft>
                <a:spcPts val="2835"/>
              </a:spcAft>
            </a:pPr>
            <a:r>
              <a:rPr lang="el-GR" sz="1800" b="0" strike="noStrike" spc="-1">
                <a:solidFill>
                  <a:srgbClr val="000000"/>
                </a:solidFill>
                <a:latin typeface="Arial"/>
                <a:ea typeface="DejaVu Sans"/>
              </a:rPr>
              <a:t>ε) συνεργάζεται με τον Σύλλογο Γονέων, τον Δήμο, τους εκπροσώπους των μαθητικών κοινοτήτων, καθώς και τους εκπροσώπους αποφοίτων της σχολικής μονάδας, εφόσον υπάρχει σύλλογος αποφοίτων, όσον αφορά στα θέματα που σχετίζονται με την προσφορά της σχολικής μονάδας στην τοπική κοινωνία.»</a:t>
            </a:r>
            <a:endParaRPr lang="el-GR" sz="1800" b="0" strike="noStrike" spc="-1">
              <a:latin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CustomShape 1"/>
          <p:cNvSpPr/>
          <p:nvPr/>
        </p:nvSpPr>
        <p:spPr>
          <a:xfrm>
            <a:off x="0" y="7236000"/>
            <a:ext cx="10077480" cy="299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pPr>
            <a:r>
              <a:rPr lang="el-GR" sz="1000" b="0" strike="noStrike" spc="-1">
                <a:solidFill>
                  <a:srgbClr val="666666"/>
                </a:solidFill>
                <a:latin typeface="Arial"/>
                <a:ea typeface="DejaVu Sans"/>
              </a:rPr>
              <a:t>Δημοτικό Σχολείο Φύλλων                                               Οι αλλαγές στη λειτουργία του Σχολείου σύμφωνα με τον Ν. 4823/2021                                                    </a:t>
            </a:r>
            <a:fld id="{D4CCCA94-5FC7-4BB6-967F-19B02763F142}" type="slidenum">
              <a:rPr lang="el-GR" sz="1500" b="0" strike="noStrike" spc="-1">
                <a:solidFill>
                  <a:srgbClr val="666666"/>
                </a:solidFill>
                <a:latin typeface="Arial"/>
                <a:ea typeface="DejaVu Sans"/>
              </a:rPr>
              <a:t>4</a:t>
            </a:fld>
            <a:r>
              <a:rPr lang="el-GR" sz="1500" b="0" strike="noStrike" spc="-1">
                <a:solidFill>
                  <a:srgbClr val="666666"/>
                </a:solidFill>
                <a:latin typeface="Arial"/>
                <a:ea typeface="DejaVu Sans"/>
              </a:rPr>
              <a:t> / </a:t>
            </a:r>
            <a:fld id="{BBC5B06D-8349-497B-B5E6-C23495157273}" type="slidecount">
              <a:rPr lang="el-GR" sz="1500" b="0" strike="noStrike" spc="-1">
                <a:solidFill>
                  <a:srgbClr val="666666"/>
                </a:solidFill>
                <a:latin typeface="Arial"/>
                <a:ea typeface="DejaVu Sans"/>
              </a:rPr>
              <a:t>35</a:t>
            </a:fld>
            <a:endParaRPr lang="el-GR" sz="1500" b="0" strike="noStrike" spc="-1">
              <a:latin typeface="Arial"/>
            </a:endParaRPr>
          </a:p>
        </p:txBody>
      </p:sp>
      <p:sp>
        <p:nvSpPr>
          <p:cNvPr id="52" name="CustomShape 2"/>
          <p:cNvSpPr/>
          <p:nvPr/>
        </p:nvSpPr>
        <p:spPr>
          <a:xfrm>
            <a:off x="900000" y="1009800"/>
            <a:ext cx="8997480" cy="767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el-GR" sz="2400" b="0" strike="noStrike" spc="-1">
                <a:solidFill>
                  <a:srgbClr val="000000"/>
                </a:solidFill>
                <a:latin typeface="Arial"/>
                <a:ea typeface="DejaVu Sans"/>
              </a:rPr>
              <a:t>Άρθρο 88: Διεξαγωγή έρευνας και πρακτική άσκηση στη σχολική μονάδα</a:t>
            </a:r>
            <a:endParaRPr lang="el-GR" sz="2400" b="0" strike="noStrike" spc="-1">
              <a:latin typeface="Arial"/>
            </a:endParaRPr>
          </a:p>
        </p:txBody>
      </p:sp>
      <p:sp>
        <p:nvSpPr>
          <p:cNvPr id="53" name="CustomShape 3"/>
          <p:cNvSpPr/>
          <p:nvPr/>
        </p:nvSpPr>
        <p:spPr>
          <a:xfrm>
            <a:off x="923760" y="2097360"/>
            <a:ext cx="8433720" cy="19828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216000" indent="-213480" algn="just">
              <a:lnSpc>
                <a:spcPct val="150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Με απόφαση του Διευθυντή χορηγείται άδεια για τη διεξαγωγή έρευνας στη σχολική μονάδα από μέλη του προσωπικού ή φοιτητές. </a:t>
            </a:r>
            <a:endParaRPr lang="el-GR" sz="1800" b="0" strike="noStrike" spc="-1">
              <a:latin typeface="Arial"/>
            </a:endParaRPr>
          </a:p>
          <a:p>
            <a:pPr marL="216000" indent="-213480" algn="just">
              <a:lnSpc>
                <a:spcPct val="150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Με απόφαση του Διευθυντή αποφασίζεται η πραγματοποίηση στη σχολική μονάδα πρακτικής άσκησης από προπτυχιακούς ή μεταπτυχιακούς φοιτητές. </a:t>
            </a:r>
            <a:endParaRPr lang="el-GR" sz="1800" b="0" strike="noStrike" spc="-1">
              <a:latin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CustomShape 1"/>
          <p:cNvSpPr/>
          <p:nvPr/>
        </p:nvSpPr>
        <p:spPr>
          <a:xfrm>
            <a:off x="0" y="7236000"/>
            <a:ext cx="10077480" cy="299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pPr>
            <a:r>
              <a:rPr lang="el-GR" sz="1000" b="0" strike="noStrike" spc="-1">
                <a:solidFill>
                  <a:srgbClr val="666666"/>
                </a:solidFill>
                <a:latin typeface="Arial"/>
                <a:ea typeface="DejaVu Sans"/>
              </a:rPr>
              <a:t>Δημοτικό Σχολείο Φύλλων                                               Οι αλλαγές στη λειτουργία του Σχολείου σύμφωνα με τον Ν. 4823/2021                                                    </a:t>
            </a:r>
            <a:fld id="{17E6E33C-F79B-436D-AE4E-28C3C9A6B441}" type="slidenum">
              <a:rPr lang="el-GR" sz="1500" b="0" strike="noStrike" spc="-1">
                <a:solidFill>
                  <a:srgbClr val="666666"/>
                </a:solidFill>
                <a:latin typeface="Arial"/>
                <a:ea typeface="DejaVu Sans"/>
              </a:rPr>
              <a:t>5</a:t>
            </a:fld>
            <a:r>
              <a:rPr lang="el-GR" sz="1500" b="0" strike="noStrike" spc="-1">
                <a:solidFill>
                  <a:srgbClr val="666666"/>
                </a:solidFill>
                <a:latin typeface="Arial"/>
                <a:ea typeface="DejaVu Sans"/>
              </a:rPr>
              <a:t> / </a:t>
            </a:r>
            <a:fld id="{75783AF0-86C2-48B4-8041-1DB18B13FFC5}" type="slidecount">
              <a:rPr lang="el-GR" sz="1500" b="0" strike="noStrike" spc="-1">
                <a:solidFill>
                  <a:srgbClr val="666666"/>
                </a:solidFill>
                <a:latin typeface="Arial"/>
                <a:ea typeface="DejaVu Sans"/>
              </a:rPr>
              <a:t>35</a:t>
            </a:fld>
            <a:endParaRPr lang="el-GR" sz="1500" b="0" strike="noStrike" spc="-1">
              <a:latin typeface="Arial"/>
            </a:endParaRPr>
          </a:p>
        </p:txBody>
      </p:sp>
      <p:sp>
        <p:nvSpPr>
          <p:cNvPr id="55" name="CustomShape 2"/>
          <p:cNvSpPr/>
          <p:nvPr/>
        </p:nvSpPr>
        <p:spPr>
          <a:xfrm>
            <a:off x="900000" y="1009800"/>
            <a:ext cx="8997480" cy="427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el-GR" sz="2400" b="0" strike="noStrike" spc="-1">
                <a:solidFill>
                  <a:srgbClr val="000000"/>
                </a:solidFill>
                <a:latin typeface="Arial"/>
                <a:ea typeface="DejaVu Sans"/>
              </a:rPr>
              <a:t>Άρθρο 89, παρ.1: Λειτουργία Eκπαιδευτικών Oμίλων </a:t>
            </a:r>
            <a:endParaRPr lang="el-GR" sz="2400" b="0" strike="noStrike" spc="-1">
              <a:latin typeface="Arial"/>
            </a:endParaRPr>
          </a:p>
        </p:txBody>
      </p:sp>
      <p:sp>
        <p:nvSpPr>
          <p:cNvPr id="56" name="CustomShape 3"/>
          <p:cNvSpPr/>
          <p:nvPr/>
        </p:nvSpPr>
        <p:spPr>
          <a:xfrm>
            <a:off x="923760" y="2097360"/>
            <a:ext cx="8433720" cy="3517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216000" indent="-213480" algn="just">
              <a:lnSpc>
                <a:spcPct val="150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Ο Διευθυντής, μετά από εισήγηση του Συλλόγου Διδασκόντων ή εκπαιδευτικού/εκπαιδευτικών που έχουν τοποθετηθεί στη σχολική μονάδα ή με δική του πρωτοβουλία, δύναται να αποφασίζει τη συγκρότηση και λειτουργία εκπαιδευτικών ομίλων μετά τη λήξη του ημερήσιου ωρολογίου προγράμματος διδασκαλίας. </a:t>
            </a:r>
            <a:endParaRPr lang="el-GR" sz="1800" b="0" strike="noStrike" spc="-1">
              <a:latin typeface="Arial"/>
            </a:endParaRPr>
          </a:p>
          <a:p>
            <a:pPr marL="216000" indent="-213480" algn="just">
              <a:lnSpc>
                <a:spcPct val="150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Οι εκπαιδευτικοί όμιλοι των δημοτικών σχολείων δύναται να συγκροτούνται και να λειτουργούν και κατά τις διδακτικές ώρες του ολοήμερου προγράμματος της σχολικής μονάδας.</a:t>
            </a:r>
            <a:endParaRPr lang="el-GR" sz="1800" b="0" strike="noStrike" spc="-1">
              <a:latin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CustomShape 1"/>
          <p:cNvSpPr/>
          <p:nvPr/>
        </p:nvSpPr>
        <p:spPr>
          <a:xfrm>
            <a:off x="0" y="7236000"/>
            <a:ext cx="10077480" cy="299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pPr>
            <a:r>
              <a:rPr lang="el-GR" sz="1000" b="0" strike="noStrike" spc="-1">
                <a:solidFill>
                  <a:srgbClr val="666666"/>
                </a:solidFill>
                <a:latin typeface="Arial"/>
                <a:ea typeface="DejaVu Sans"/>
              </a:rPr>
              <a:t>Δημοτικό Σχολείο Φύλλων                                               Οι αλλαγές στη λειτουργία του Σχολείου σύμφωνα με τον Ν. 4823/2021                                                    </a:t>
            </a:r>
            <a:fld id="{BEFEFF86-3A90-4733-A9BB-6C03DAB92141}" type="slidenum">
              <a:rPr lang="el-GR" sz="1500" b="0" strike="noStrike" spc="-1">
                <a:solidFill>
                  <a:srgbClr val="666666"/>
                </a:solidFill>
                <a:latin typeface="Arial"/>
                <a:ea typeface="DejaVu Sans"/>
              </a:rPr>
              <a:t>6</a:t>
            </a:fld>
            <a:r>
              <a:rPr lang="el-GR" sz="1500" b="0" strike="noStrike" spc="-1">
                <a:solidFill>
                  <a:srgbClr val="666666"/>
                </a:solidFill>
                <a:latin typeface="Arial"/>
                <a:ea typeface="DejaVu Sans"/>
              </a:rPr>
              <a:t> / </a:t>
            </a:r>
            <a:fld id="{E06D0FA8-7BBE-46C5-AB8D-5B9E1DFDD62D}" type="slidecount">
              <a:rPr lang="el-GR" sz="1500" b="0" strike="noStrike" spc="-1">
                <a:solidFill>
                  <a:srgbClr val="666666"/>
                </a:solidFill>
                <a:latin typeface="Arial"/>
                <a:ea typeface="DejaVu Sans"/>
              </a:rPr>
              <a:t>35</a:t>
            </a:fld>
            <a:endParaRPr lang="el-GR" sz="1500" b="0" strike="noStrike" spc="-1">
              <a:latin typeface="Arial"/>
            </a:endParaRPr>
          </a:p>
        </p:txBody>
      </p:sp>
      <p:sp>
        <p:nvSpPr>
          <p:cNvPr id="58" name="CustomShape 2"/>
          <p:cNvSpPr/>
          <p:nvPr/>
        </p:nvSpPr>
        <p:spPr>
          <a:xfrm>
            <a:off x="900000" y="1009800"/>
            <a:ext cx="8997480" cy="427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el-GR" sz="2400" b="0" strike="noStrike" spc="-1">
                <a:solidFill>
                  <a:srgbClr val="000000"/>
                </a:solidFill>
                <a:latin typeface="Arial"/>
                <a:ea typeface="DejaVu Sans"/>
              </a:rPr>
              <a:t>Άρθρο 89, παρ.2: Υπεύθυνοι Εκπαιδευτικών Ομίλων (1) </a:t>
            </a:r>
            <a:endParaRPr lang="el-GR" sz="2400" b="0" strike="noStrike" spc="-1">
              <a:latin typeface="Arial"/>
            </a:endParaRPr>
          </a:p>
        </p:txBody>
      </p:sp>
      <p:sp>
        <p:nvSpPr>
          <p:cNvPr id="59" name="CustomShape 3"/>
          <p:cNvSpPr/>
          <p:nvPr/>
        </p:nvSpPr>
        <p:spPr>
          <a:xfrm>
            <a:off x="923760" y="2097360"/>
            <a:ext cx="8433720" cy="4261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216000" indent="-213480" algn="just">
              <a:lnSpc>
                <a:spcPct val="150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Για κάθε εκπαιδευτικό όμιλο που συγκροτείται ορίζεται με απόφαση του Διευθυντή ένας εκπαιδευτικός ως Υπεύθυνος του Εκπαιδευτικού Ομίλου.</a:t>
            </a:r>
            <a:endParaRPr lang="el-GR" sz="1800" b="0" strike="noStrike" spc="-1">
              <a:latin typeface="Arial"/>
            </a:endParaRPr>
          </a:p>
          <a:p>
            <a:pPr marL="216000" indent="-213480" algn="just">
              <a:lnSpc>
                <a:spcPct val="150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Η επιλογή των Υπευθύνων των Εκπαιδευτικών Ομίλων πραγματοποιείται μεταξύ των εκπαιδευτικών που εκδηλώνουν ενδιαφέρον για την ανάληψη των σχετικών καθηκόντων. </a:t>
            </a:r>
            <a:endParaRPr lang="el-GR" sz="1800" b="0" strike="noStrike" spc="-1">
              <a:latin typeface="Arial"/>
            </a:endParaRPr>
          </a:p>
          <a:p>
            <a:pPr marL="216000" indent="-213480" algn="just">
              <a:lnSpc>
                <a:spcPct val="150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Ο χρόνος που οι Υπεύθυνοι Εκπαιδευτικών Ομίλων αφιερώνουν στην οργάνωση και λειτουργία των εκπαιδευτικών ομίλων δεν προσμετράται στο εργασιακό τους ωράριο, αλλά συνεκτιμάται κατά την ατομική αξιολόγησή τους, καθώς και κατά την επιλογή τους ως στελεχών εκπαίδευσης. </a:t>
            </a:r>
            <a:endParaRPr lang="el-GR" sz="1800" b="0" strike="noStrike" spc="-1">
              <a:latin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CustomShape 1"/>
          <p:cNvSpPr/>
          <p:nvPr/>
        </p:nvSpPr>
        <p:spPr>
          <a:xfrm>
            <a:off x="0" y="7236000"/>
            <a:ext cx="10077480" cy="299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pPr>
            <a:r>
              <a:rPr lang="el-GR" sz="1000" b="0" strike="noStrike" spc="-1">
                <a:solidFill>
                  <a:srgbClr val="666666"/>
                </a:solidFill>
                <a:latin typeface="Arial"/>
                <a:ea typeface="DejaVu Sans"/>
              </a:rPr>
              <a:t>Δημοτικό Σχολείο Φύλλων                                               Οι αλλαγές στη λειτουργία του Σχολείου σύμφωνα με τον Ν. 4823/2021                                                    </a:t>
            </a:r>
            <a:fld id="{0F011998-B3EA-44A7-A5B4-E70CF13CCB51}" type="slidenum">
              <a:rPr lang="el-GR" sz="1500" b="0" strike="noStrike" spc="-1">
                <a:solidFill>
                  <a:srgbClr val="666666"/>
                </a:solidFill>
                <a:latin typeface="Arial"/>
                <a:ea typeface="DejaVu Sans"/>
              </a:rPr>
              <a:t>7</a:t>
            </a:fld>
            <a:r>
              <a:rPr lang="el-GR" sz="1500" b="0" strike="noStrike" spc="-1">
                <a:solidFill>
                  <a:srgbClr val="666666"/>
                </a:solidFill>
                <a:latin typeface="Arial"/>
                <a:ea typeface="DejaVu Sans"/>
              </a:rPr>
              <a:t> / </a:t>
            </a:r>
            <a:fld id="{48B87F71-DF6E-46E7-873D-6F3A034662A0}" type="slidecount">
              <a:rPr lang="el-GR" sz="1500" b="0" strike="noStrike" spc="-1">
                <a:solidFill>
                  <a:srgbClr val="666666"/>
                </a:solidFill>
                <a:latin typeface="Arial"/>
                <a:ea typeface="DejaVu Sans"/>
              </a:rPr>
              <a:t>35</a:t>
            </a:fld>
            <a:endParaRPr lang="el-GR" sz="1500" b="0" strike="noStrike" spc="-1">
              <a:latin typeface="Arial"/>
            </a:endParaRPr>
          </a:p>
        </p:txBody>
      </p:sp>
      <p:sp>
        <p:nvSpPr>
          <p:cNvPr id="61" name="CustomShape 2"/>
          <p:cNvSpPr/>
          <p:nvPr/>
        </p:nvSpPr>
        <p:spPr>
          <a:xfrm>
            <a:off x="900000" y="1009800"/>
            <a:ext cx="8997480" cy="427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el-GR" sz="2400" b="0" strike="noStrike" spc="-1">
                <a:solidFill>
                  <a:srgbClr val="000000"/>
                </a:solidFill>
                <a:latin typeface="Arial"/>
                <a:ea typeface="DejaVu Sans"/>
              </a:rPr>
              <a:t>Άρθρο 89, παρ.3 &amp; 4: Υπεύθυνοι Εκπαιδευτικών Ομίλων (2) </a:t>
            </a:r>
            <a:endParaRPr lang="el-GR" sz="2400" b="0" strike="noStrike" spc="-1">
              <a:latin typeface="Arial"/>
            </a:endParaRPr>
          </a:p>
        </p:txBody>
      </p:sp>
      <p:sp>
        <p:nvSpPr>
          <p:cNvPr id="62" name="CustomShape 3"/>
          <p:cNvSpPr/>
          <p:nvPr/>
        </p:nvSpPr>
        <p:spPr>
          <a:xfrm>
            <a:off x="923760" y="2097360"/>
            <a:ext cx="8433720" cy="2750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216000" indent="-213480" algn="just">
              <a:lnSpc>
                <a:spcPct val="150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Σε περίπτωση κοινού εκπαιδευτικού ομίλου μεταξύ πολλών σχολικών μονάδων, ορίζεται ένας Υπεύθυνος Εκπαιδευτικού Ομίλου από τον Διευθυντή ή τον Προϊστάμενο της κάθε σχολικής μονάδας. </a:t>
            </a:r>
            <a:endParaRPr lang="el-GR" sz="1800" b="0" strike="noStrike" spc="-1">
              <a:latin typeface="Arial"/>
            </a:endParaRPr>
          </a:p>
          <a:p>
            <a:pPr marL="216000" indent="-213480" algn="just">
              <a:lnSpc>
                <a:spcPct val="150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Με απόφαση του Υπουργού Παιδείας και Θρησκευμάτων καθορίζονται τα προσόντα, τα κριτήρια ορισμού και η διάρκεια της θητείας των Υπευθύνων Εκπαιδευτικών Ομίλων. </a:t>
            </a:r>
            <a:endParaRPr lang="el-GR" sz="1800" b="0" strike="noStrike" spc="-1">
              <a:latin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CustomShape 1"/>
          <p:cNvSpPr/>
          <p:nvPr/>
        </p:nvSpPr>
        <p:spPr>
          <a:xfrm>
            <a:off x="0" y="7236000"/>
            <a:ext cx="10077480" cy="299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pPr>
            <a:r>
              <a:rPr lang="el-GR" sz="1000" b="0" strike="noStrike" spc="-1">
                <a:solidFill>
                  <a:srgbClr val="666666"/>
                </a:solidFill>
                <a:latin typeface="Arial"/>
                <a:ea typeface="DejaVu Sans"/>
              </a:rPr>
              <a:t>Δημοτικό Σχολείο Φύλλων                                               Οι αλλαγές στη λειτουργία του Σχολείου σύμφωνα με τον Ν. 4823/2021                                                    </a:t>
            </a:r>
            <a:fld id="{61EFFD5A-4D65-4D85-A056-F196C84F3832}" type="slidenum">
              <a:rPr lang="el-GR" sz="1500" b="0" strike="noStrike" spc="-1">
                <a:solidFill>
                  <a:srgbClr val="666666"/>
                </a:solidFill>
                <a:latin typeface="Arial"/>
                <a:ea typeface="DejaVu Sans"/>
              </a:rPr>
              <a:t>8</a:t>
            </a:fld>
            <a:r>
              <a:rPr lang="el-GR" sz="1500" b="0" strike="noStrike" spc="-1">
                <a:solidFill>
                  <a:srgbClr val="666666"/>
                </a:solidFill>
                <a:latin typeface="Arial"/>
                <a:ea typeface="DejaVu Sans"/>
              </a:rPr>
              <a:t> / </a:t>
            </a:r>
            <a:fld id="{258C21A0-16B8-4F68-8524-4C932354F579}" type="slidecount">
              <a:rPr lang="el-GR" sz="1500" b="0" strike="noStrike" spc="-1">
                <a:solidFill>
                  <a:srgbClr val="666666"/>
                </a:solidFill>
                <a:latin typeface="Arial"/>
                <a:ea typeface="DejaVu Sans"/>
              </a:rPr>
              <a:t>35</a:t>
            </a:fld>
            <a:endParaRPr lang="el-GR" sz="1500" b="0" strike="noStrike" spc="-1">
              <a:latin typeface="Arial"/>
            </a:endParaRPr>
          </a:p>
        </p:txBody>
      </p:sp>
      <p:sp>
        <p:nvSpPr>
          <p:cNvPr id="64" name="CustomShape 2"/>
          <p:cNvSpPr/>
          <p:nvPr/>
        </p:nvSpPr>
        <p:spPr>
          <a:xfrm>
            <a:off x="900000" y="1009800"/>
            <a:ext cx="8997480" cy="427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el-GR" sz="2400" b="0" strike="noStrike" spc="-1">
                <a:solidFill>
                  <a:srgbClr val="000000"/>
                </a:solidFill>
                <a:latin typeface="Arial"/>
                <a:ea typeface="DejaVu Sans"/>
              </a:rPr>
              <a:t>Άρθρο 90: Παιδαγωγικές συναντήσεις</a:t>
            </a:r>
            <a:endParaRPr lang="el-GR" sz="2400" b="0" strike="noStrike" spc="-1">
              <a:latin typeface="Arial"/>
            </a:endParaRPr>
          </a:p>
        </p:txBody>
      </p:sp>
      <p:sp>
        <p:nvSpPr>
          <p:cNvPr id="65" name="CustomShape 3"/>
          <p:cNvSpPr/>
          <p:nvPr/>
        </p:nvSpPr>
        <p:spPr>
          <a:xfrm>
            <a:off x="923760" y="2097360"/>
            <a:ext cx="8433720" cy="44031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216000" indent="-213480" algn="just">
              <a:lnSpc>
                <a:spcPct val="115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Οι εκπαιδευτικοί πραγματοποιούν παιδαγωγικές συναντήσεις σχετικά με θέματα αγωγής και προόδου των μαθητών/τριών, οργάνωσης της διδασκαλίας των μαθημάτων, υλοποίησης και αξιολόγησης των Προγραμμάτων Σπουδών με πρωτοβουλία του Διευθυντή της σχολικής μονάδας. </a:t>
            </a:r>
            <a:endParaRPr lang="el-GR" sz="1800" b="0" strike="noStrike" spc="-1">
              <a:latin typeface="Arial"/>
            </a:endParaRPr>
          </a:p>
          <a:p>
            <a:pPr marL="216000" indent="-213480" algn="just">
              <a:lnSpc>
                <a:spcPct val="115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Ο Διευθυντής συγκαλεί (δια ζώσης ή εξ αποστάσεως) τις παιδαγωγικές συναντήσεις άπαξ μηνιαίως, καθώς και όποτε κρίνεται αναγκαίο από τον ίδιο ή τον Σύλλογο των Διδασκόντων. </a:t>
            </a:r>
            <a:endParaRPr lang="el-GR" sz="1800" b="0" strike="noStrike" spc="-1">
              <a:latin typeface="Arial"/>
            </a:endParaRPr>
          </a:p>
          <a:p>
            <a:pPr marL="216000" indent="-213480" algn="just">
              <a:lnSpc>
                <a:spcPct val="115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Στις συναντήσεις αυτές μπορεί να συμμετέχει και ο Σύμβουλος Εκπαίδευσης. </a:t>
            </a:r>
            <a:endParaRPr lang="el-GR" sz="1800" b="0" strike="noStrike" spc="-1">
              <a:latin typeface="Arial"/>
            </a:endParaRPr>
          </a:p>
          <a:p>
            <a:pPr marL="216000" indent="-213480" algn="just">
              <a:lnSpc>
                <a:spcPct val="115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Με απόφαση του Διευθυντή καθορίζονται ο τρόπος και ο χρόνος διεξαγωγής των παιδαγωγικών συνεδριών χωρίς να διαταράσσονται η εύρυθμη λειτουργία του Σχολείου και η εφαρμογή του εβδομαδιαίου ωρολογίου προγράμματος. </a:t>
            </a:r>
            <a:endParaRPr lang="el-GR" sz="1800" b="0" strike="noStrike" spc="-1">
              <a:latin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CustomShape 1"/>
          <p:cNvSpPr/>
          <p:nvPr/>
        </p:nvSpPr>
        <p:spPr>
          <a:xfrm>
            <a:off x="0" y="7236000"/>
            <a:ext cx="10077480" cy="299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100000"/>
              </a:lnSpc>
            </a:pPr>
            <a:r>
              <a:rPr lang="el-GR" sz="1000" b="0" strike="noStrike" spc="-1">
                <a:solidFill>
                  <a:srgbClr val="666666"/>
                </a:solidFill>
                <a:latin typeface="Arial"/>
                <a:ea typeface="DejaVu Sans"/>
              </a:rPr>
              <a:t>Δημοτικό Σχολείο Φύλλων                                               Οι αλλαγές στη λειτουργία του Σχολείου σύμφωνα με τον Ν. 4823/2021                                                    </a:t>
            </a:r>
            <a:fld id="{18ACA3FA-BA4E-4F0C-8E28-98E081A04B02}" type="slidenum">
              <a:rPr lang="el-GR" sz="1500" b="0" strike="noStrike" spc="-1">
                <a:solidFill>
                  <a:srgbClr val="666666"/>
                </a:solidFill>
                <a:latin typeface="Arial"/>
                <a:ea typeface="DejaVu Sans"/>
              </a:rPr>
              <a:t>9</a:t>
            </a:fld>
            <a:r>
              <a:rPr lang="el-GR" sz="1500" b="0" strike="noStrike" spc="-1">
                <a:solidFill>
                  <a:srgbClr val="666666"/>
                </a:solidFill>
                <a:latin typeface="Arial"/>
                <a:ea typeface="DejaVu Sans"/>
              </a:rPr>
              <a:t> / </a:t>
            </a:r>
            <a:fld id="{ADD6D63D-4116-4648-A092-5A3B6061A64E}" type="slidecount">
              <a:rPr lang="el-GR" sz="1500" b="0" strike="noStrike" spc="-1">
                <a:solidFill>
                  <a:srgbClr val="666666"/>
                </a:solidFill>
                <a:latin typeface="Arial"/>
                <a:ea typeface="DejaVu Sans"/>
              </a:rPr>
              <a:t>35</a:t>
            </a:fld>
            <a:endParaRPr lang="el-GR" sz="1500" b="0" strike="noStrike" spc="-1">
              <a:latin typeface="Arial"/>
            </a:endParaRPr>
          </a:p>
        </p:txBody>
      </p:sp>
      <p:sp>
        <p:nvSpPr>
          <p:cNvPr id="67" name="CustomShape 2"/>
          <p:cNvSpPr/>
          <p:nvPr/>
        </p:nvSpPr>
        <p:spPr>
          <a:xfrm>
            <a:off x="900000" y="1009800"/>
            <a:ext cx="8997480" cy="427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r>
              <a:rPr lang="el-GR" sz="2400" b="0" strike="noStrike" spc="-1">
                <a:solidFill>
                  <a:srgbClr val="000000"/>
                </a:solidFill>
                <a:latin typeface="Arial"/>
                <a:ea typeface="DejaVu Sans"/>
              </a:rPr>
              <a:t>Άρθρο 92: Ενδοσχολικοί Συντονιστές (1) </a:t>
            </a:r>
            <a:endParaRPr lang="el-GR" sz="2400" b="0" strike="noStrike" spc="-1">
              <a:latin typeface="Arial"/>
            </a:endParaRPr>
          </a:p>
        </p:txBody>
      </p:sp>
      <p:sp>
        <p:nvSpPr>
          <p:cNvPr id="68" name="CustomShape 3"/>
          <p:cNvSpPr/>
          <p:nvPr/>
        </p:nvSpPr>
        <p:spPr>
          <a:xfrm>
            <a:off x="923760" y="1665360"/>
            <a:ext cx="8433720" cy="5088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216000" indent="-213480" algn="just">
              <a:lnSpc>
                <a:spcPct val="150000"/>
              </a:lnSpc>
              <a:spcAft>
                <a:spcPts val="2835"/>
              </a:spcAft>
              <a:buClr>
                <a:srgbClr val="000000"/>
              </a:buClr>
              <a:buSzPct val="120000"/>
              <a:buFont typeface="Wingdings" charset="2"/>
              <a:buChar char=""/>
            </a:pPr>
            <a:r>
              <a:rPr lang="el-GR" sz="1800" b="0" strike="noStrike" spc="-1">
                <a:solidFill>
                  <a:srgbClr val="000000"/>
                </a:solidFill>
                <a:latin typeface="Arial"/>
                <a:ea typeface="DejaVu Sans"/>
              </a:rPr>
              <a:t>Όργανα συντονισμού του εκπαιδευτικού έργου σε επίπεδο σχολικής μονάδας Πρωτοβάθμιας και Δευτεροβάθμιας εκπαίδευσης είναι οι Ενδοσχολικοί Συντονιστές (Συντονιστές Τάξεων ή Συντονιστές Γνωστικών Πεδίων), οι οποίοι επικουρούν τον Διευθυντή στο έργο του.</a:t>
            </a:r>
            <a:endParaRPr lang="el-GR" sz="1800" b="0" strike="noStrike" spc="-1">
              <a:latin typeface="Arial"/>
            </a:endParaRPr>
          </a:p>
          <a:p>
            <a:pPr marL="216000" indent="-213480" algn="just">
              <a:lnSpc>
                <a:spcPct val="150000"/>
              </a:lnSpc>
              <a:buClr>
                <a:srgbClr val="000000"/>
              </a:buClr>
              <a:buSzPct val="120000"/>
              <a:buFont typeface="Wingdings" charset="2"/>
              <a:buChar char=""/>
            </a:pPr>
            <a:r>
              <a:rPr lang="el-GR" sz="1800" b="0" strike="noStrike" spc="-1">
                <a:solidFill>
                  <a:srgbClr val="000000"/>
                </a:solidFill>
                <a:latin typeface="Arial"/>
                <a:ea typeface="Noto Sans CJK SC"/>
              </a:rPr>
              <a:t>Οι Ενδοσχολικοί Συντονιστές αναλαμβάνουν: </a:t>
            </a:r>
            <a:endParaRPr lang="el-GR" sz="1800" b="0" strike="noStrike" spc="-1">
              <a:latin typeface="Arial"/>
            </a:endParaRPr>
          </a:p>
          <a:p>
            <a:pPr marL="216000" indent="-213480">
              <a:lnSpc>
                <a:spcPct val="150000"/>
              </a:lnSpc>
              <a:buClr>
                <a:srgbClr val="000000"/>
              </a:buClr>
              <a:buSzPct val="120000"/>
              <a:buFont typeface="Wingdings" charset="2"/>
              <a:buChar char=""/>
            </a:pPr>
            <a:r>
              <a:rPr lang="el-GR" sz="1800" b="0" strike="noStrike" spc="-1">
                <a:solidFill>
                  <a:srgbClr val="000000"/>
                </a:solidFill>
                <a:latin typeface="Arial"/>
                <a:ea typeface="Noto Sans CJK SC"/>
              </a:rPr>
              <a:t>α) την υποστήριξη και τον συντονισμό των εκπαιδευτικών, </a:t>
            </a:r>
            <a:endParaRPr lang="el-GR" sz="1800" b="0" strike="noStrike" spc="-1">
              <a:latin typeface="Arial"/>
            </a:endParaRPr>
          </a:p>
          <a:p>
            <a:pPr marL="216000" indent="-213480">
              <a:lnSpc>
                <a:spcPct val="150000"/>
              </a:lnSpc>
              <a:buClr>
                <a:srgbClr val="000000"/>
              </a:buClr>
              <a:buSzPct val="120000"/>
              <a:buFont typeface="Wingdings" charset="2"/>
              <a:buChar char=""/>
            </a:pPr>
            <a:r>
              <a:rPr lang="el-GR" sz="1800" b="0" strike="noStrike" spc="-1">
                <a:solidFill>
                  <a:srgbClr val="000000"/>
                </a:solidFill>
                <a:latin typeface="Arial"/>
                <a:ea typeface="Noto Sans CJK SC"/>
              </a:rPr>
              <a:t>β) τον προγραμματισμό της διδακτέας ύλης, </a:t>
            </a:r>
            <a:endParaRPr lang="el-GR" sz="1800" b="0" strike="noStrike" spc="-1">
              <a:latin typeface="Arial"/>
            </a:endParaRPr>
          </a:p>
          <a:p>
            <a:pPr marL="216000" indent="-213480">
              <a:lnSpc>
                <a:spcPct val="150000"/>
              </a:lnSpc>
              <a:spcAft>
                <a:spcPts val="283"/>
              </a:spcAft>
              <a:buClr>
                <a:srgbClr val="000000"/>
              </a:buClr>
              <a:buSzPct val="120000"/>
              <a:buFont typeface="Wingdings" charset="2"/>
              <a:buChar char=""/>
            </a:pPr>
            <a:r>
              <a:rPr lang="el-GR" sz="1800" b="0" strike="noStrike" spc="-1">
                <a:solidFill>
                  <a:srgbClr val="000000"/>
                </a:solidFill>
                <a:latin typeface="Arial"/>
                <a:ea typeface="Noto Sans CJK SC"/>
              </a:rPr>
              <a:t>γ) την οργάνωση δειγματικών διδασκαλιών και την ανταλλαγή καλών επαγγελματικών πρακτικών, </a:t>
            </a:r>
            <a:endParaRPr lang="el-GR" sz="1800" b="0" strike="noStrike" spc="-1">
              <a:latin typeface="Arial"/>
            </a:endParaRPr>
          </a:p>
          <a:p>
            <a:pPr marL="216000" indent="-213480">
              <a:lnSpc>
                <a:spcPct val="150000"/>
              </a:lnSpc>
              <a:buClr>
                <a:srgbClr val="000000"/>
              </a:buClr>
              <a:buSzPct val="120000"/>
              <a:buFont typeface="Wingdings" charset="2"/>
              <a:buChar char=""/>
            </a:pPr>
            <a:r>
              <a:rPr lang="el-GR" sz="1800" b="0" strike="noStrike" spc="-1">
                <a:solidFill>
                  <a:srgbClr val="000000"/>
                </a:solidFill>
                <a:latin typeface="Arial"/>
                <a:ea typeface="Noto Sans CJK SC"/>
              </a:rPr>
              <a:t>δ) την εισαγωγή καινοτόμων εκπαιδευτικών εργαλείων διδασκαλίας και την αξιολόγησή τους και </a:t>
            </a:r>
            <a:endParaRPr lang="el-GR" sz="1800" b="0" strike="noStrike" spc="-1">
              <a:latin typeface="Arial"/>
            </a:endParaRPr>
          </a:p>
          <a:p>
            <a:pPr marL="216000" indent="-213480">
              <a:lnSpc>
                <a:spcPct val="150000"/>
              </a:lnSpc>
              <a:buClr>
                <a:srgbClr val="000000"/>
              </a:buClr>
              <a:buSzPct val="120000"/>
              <a:buFont typeface="Wingdings" charset="2"/>
              <a:buChar char=""/>
            </a:pPr>
            <a:r>
              <a:rPr lang="el-GR" sz="1800" b="0" strike="noStrike" spc="-1">
                <a:solidFill>
                  <a:srgbClr val="000000"/>
                </a:solidFill>
                <a:latin typeface="Arial"/>
                <a:ea typeface="Noto Sans CJK SC"/>
              </a:rPr>
              <a:t>ε) τον προγραμματισμό των διαδικασιών αξιολόγησης των μαθητών. </a:t>
            </a:r>
            <a:endParaRPr lang="el-GR" sz="1800" b="0" strike="noStrike" spc="-1">
              <a:latin typeface="Aria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459</TotalTime>
  <Words>3853</Words>
  <Application>Microsoft Office PowerPoint</Application>
  <PresentationFormat>Προσαρμογή</PresentationFormat>
  <Paragraphs>190</Paragraphs>
  <Slides>34</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34</vt:i4>
      </vt:variant>
    </vt:vector>
  </HeadingPairs>
  <TitlesOfParts>
    <vt:vector size="40" baseType="lpstr">
      <vt:lpstr>Arial</vt:lpstr>
      <vt:lpstr>DejaVu Sans</vt:lpstr>
      <vt:lpstr>Noto Sans CJK SC</vt:lpstr>
      <vt:lpstr>Symbol</vt:lpstr>
      <vt:lpstr>Wingdings</vt:lpstr>
      <vt:lpstr>Office Theme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subject/>
  <dc:creator>PowerPC</dc:creator>
  <dc:description/>
  <cp:lastModifiedBy>PowerPC</cp:lastModifiedBy>
  <cp:revision>132</cp:revision>
  <dcterms:created xsi:type="dcterms:W3CDTF">2021-08-23T20:13:02Z</dcterms:created>
  <dcterms:modified xsi:type="dcterms:W3CDTF">2022-09-09T04:04:33Z</dcterms:modified>
  <dc:language>el-GR</dc:language>
</cp:coreProperties>
</file>